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134804149" r:id="rId2"/>
    <p:sldId id="2134804153" r:id="rId3"/>
    <p:sldId id="275" r:id="rId4"/>
    <p:sldId id="274" r:id="rId5"/>
    <p:sldId id="276" r:id="rId6"/>
    <p:sldId id="264" r:id="rId7"/>
    <p:sldId id="281" r:id="rId8"/>
    <p:sldId id="269" r:id="rId9"/>
    <p:sldId id="267" r:id="rId10"/>
    <p:sldId id="271" r:id="rId11"/>
    <p:sldId id="2134804152" r:id="rId12"/>
    <p:sldId id="273" r:id="rId13"/>
    <p:sldId id="272" r:id="rId14"/>
    <p:sldId id="277" r:id="rId15"/>
    <p:sldId id="279" r:id="rId16"/>
    <p:sldId id="280" r:id="rId17"/>
    <p:sldId id="2134804151" r:id="rId18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五议题 江河清（远云）" id="{C3028A84-24A6-8940-8061-F5F6306CA25A}">
          <p14:sldIdLst>
            <p14:sldId id="2134804149"/>
            <p14:sldId id="2134804153"/>
            <p14:sldId id="275"/>
            <p14:sldId id="274"/>
            <p14:sldId id="276"/>
            <p14:sldId id="264"/>
            <p14:sldId id="281"/>
            <p14:sldId id="269"/>
            <p14:sldId id="267"/>
            <p14:sldId id="271"/>
            <p14:sldId id="2134804152"/>
            <p14:sldId id="273"/>
            <p14:sldId id="272"/>
            <p14:sldId id="277"/>
            <p14:sldId id="279"/>
            <p14:sldId id="280"/>
            <p14:sldId id="21348041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晓草" initials="晓草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00"/>
    <a:srgbClr val="FFB61A"/>
    <a:srgbClr val="5E5E5E"/>
    <a:srgbClr val="525252"/>
    <a:srgbClr val="FF8900"/>
    <a:srgbClr val="D94F40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 autoAdjust="0"/>
    <p:restoredTop sz="94626"/>
  </p:normalViewPr>
  <p:slideViewPr>
    <p:cSldViewPr snapToGrid="0">
      <p:cViewPr varScale="1">
        <p:scale>
          <a:sx n="60" d="100"/>
          <a:sy n="60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35F5B-3536-2C41-94FA-4233FE2E9990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A5E4A-65BD-794C-A3D1-2B07C3699BB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接下来，我将按照异地多活背景、Spring Cloud Alibaba异地多活解决方案、功能演示以及社区规划介绍4个部分进行展开。</a:t>
            </a:r>
          </a:p>
        </p:txBody>
      </p:sp>
    </p:spTree>
    <p:extLst>
      <p:ext uri="{BB962C8B-B14F-4D97-AF65-F5344CB8AC3E}">
        <p14:creationId xmlns:p14="http://schemas.microsoft.com/office/powerpoint/2010/main" val="614330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54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839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408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6349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801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559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各位来参加今天微服务x容器上海线下meetup的各位同学，大家好！我是来自阿里云云原生应用平台微服务产品线的铖朴。很高兴，能有机会作为第一个开场同学来做Spring Cloud Alibaba全新异地多活解决方案的主题分享。</a:t>
            </a:r>
          </a:p>
        </p:txBody>
      </p:sp>
    </p:spTree>
    <p:extLst>
      <p:ext uri="{BB962C8B-B14F-4D97-AF65-F5344CB8AC3E}">
        <p14:creationId xmlns:p14="http://schemas.microsoft.com/office/powerpoint/2010/main" val="261086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92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4043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43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91135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Apache Dubbo </a:t>
            </a:r>
            <a:r>
              <a:rPr lang="zh-CN" altLang="en-US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最初在 </a:t>
            </a:r>
            <a:r>
              <a:rPr lang="en-US" altLang="zh-CN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2008 </a:t>
            </a:r>
            <a:r>
              <a:rPr lang="zh-CN" altLang="en-US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年由 </a:t>
            </a:r>
            <a:r>
              <a:rPr lang="en" altLang="zh-CN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</a:t>
            </a:r>
            <a:r>
              <a:rPr lang="zh-CN" altLang="en-US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捐献开源，很快成为了国内开源服务框架选型的事实标准框架 ，得到了各行各业的广泛应用。在 </a:t>
            </a:r>
            <a:r>
              <a:rPr lang="en-US" altLang="zh-CN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2017 </a:t>
            </a:r>
            <a:r>
              <a:rPr lang="zh-CN" altLang="en-US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年，</a:t>
            </a:r>
            <a:r>
              <a:rPr lang="en" altLang="zh-CN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 </a:t>
            </a:r>
            <a:r>
              <a:rPr lang="zh-CN" altLang="en-US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正式捐献到 </a:t>
            </a:r>
            <a:r>
              <a:rPr lang="en" altLang="zh-CN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Apache </a:t>
            </a:r>
            <a:r>
              <a:rPr lang="zh-CN" altLang="en-US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软件基金会并成为 </a:t>
            </a:r>
            <a:r>
              <a:rPr lang="en" altLang="zh-CN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Apache </a:t>
            </a:r>
            <a:r>
              <a:rPr lang="zh-CN" altLang="en-US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顶级项目，目前 </a:t>
            </a:r>
            <a:r>
              <a:rPr lang="en" altLang="zh-CN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Dubbo3 </a:t>
            </a:r>
            <a:r>
              <a:rPr lang="zh-CN" altLang="en-US" sz="1000" b="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已经是一站式的微服务解决方案提供</a:t>
            </a:r>
            <a:endParaRPr lang="en-US" altLang="zh-CN" sz="1000" b="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2867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44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379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99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77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itle 18"/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背景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xfrm>
            <a:off x="22833860" y="12625614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24384000" cy="13716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46784" y="1152132"/>
            <a:ext cx="4878606" cy="12708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3689650"/>
            <a:ext cx="18288000" cy="270063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ctr" defTabSz="824865" rtl="0" fontAlgn="auto" latinLnBrk="0" hangingPunct="0">
              <a:lnSpc>
                <a:spcPct val="120000"/>
              </a:lnSpc>
              <a:spcBef>
                <a:spcPct val="100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cap="none" spc="159" normalizeH="0" baseline="0" dirty="0">
                <a:ln>
                  <a:noFill/>
                </a:ln>
                <a:solidFill>
                  <a:srgbClr val="181818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Helvetica Ligh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6569970"/>
            <a:ext cx="18288000" cy="1728192"/>
          </a:xfrm>
        </p:spPr>
        <p:txBody>
          <a:bodyPr>
            <a:normAutofit/>
          </a:bodyPr>
          <a:lstStyle>
            <a:lvl1pPr marL="0" indent="0" algn="ctr">
              <a:buNone/>
              <a:defRPr kumimoji="0" lang="zh-CN" altLang="en-US" sz="4800" b="0" i="0" u="none" strike="noStrike" cap="none" spc="79" normalizeH="0" baseline="0" dirty="0">
                <a:ln>
                  <a:noFill/>
                </a:ln>
                <a:solidFill>
                  <a:srgbClr val="181818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/>
                <a:sym typeface="Helvetica Ligh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7808149" y="-3853161"/>
            <a:ext cx="73020" cy="3807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6125" tIns="36125" rIns="36125" bIns="36125" numCol="1" spcCol="38100" rtlCol="0" anchor="ctr">
            <a:spAutoFit/>
          </a:bodyPr>
          <a:lstStyle/>
          <a:p>
            <a:pPr marL="0" marR="0" indent="0" algn="ctr" defTabSz="58759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E8F127-255B-5B4F-92F5-405FD318B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112" y="0"/>
            <a:ext cx="24339776" cy="1371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527411-3B4E-7C4C-B771-CCF57FD349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31003" y="986752"/>
            <a:ext cx="5894725" cy="89746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27A26635-2FA5-AE47-9598-0388AE1D7F23}"/>
              </a:ext>
            </a:extLst>
          </p:cNvPr>
          <p:cNvSpPr txBox="1"/>
          <p:nvPr userDrawn="1"/>
        </p:nvSpPr>
        <p:spPr>
          <a:xfrm>
            <a:off x="1566639" y="1091992"/>
            <a:ext cx="6583549" cy="686986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331" tIns="96331" rIns="96331" bIns="96331" numCol="1" spcCol="38100" rtlCol="0" anchor="ctr">
            <a:spAutoFit/>
          </a:bodyPr>
          <a:lstStyle/>
          <a:p>
            <a:pPr marL="0" marR="0" indent="0" algn="ctr" defTabSz="15646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微服务</a:t>
            </a: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x</a:t>
            </a:r>
            <a:r>
              <a: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容器开源</a:t>
            </a: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Helvetica Neue"/>
              </a:rPr>
              <a:t>Meetup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5243543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63" r:id="rId7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9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研发效能峰会相关主题"/>
          <p:cNvSpPr txBox="1"/>
          <p:nvPr/>
        </p:nvSpPr>
        <p:spPr>
          <a:xfrm>
            <a:off x="2698448" y="5595740"/>
            <a:ext cx="18987104" cy="1211729"/>
          </a:xfrm>
          <a:prstGeom prst="rect">
            <a:avLst/>
          </a:prstGeom>
          <a:ln w="3175">
            <a:miter lim="400000"/>
          </a:ln>
        </p:spPr>
        <p:txBody>
          <a:bodyPr wrap="square" lIns="36125" tIns="36125" rIns="36125" bIns="36125" anchor="ctr">
            <a:spAutoFit/>
          </a:bodyPr>
          <a:lstStyle>
            <a:lvl1pPr>
              <a:defRPr sz="12000" b="0" spc="12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" altLang="zh-CN" sz="7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Dubbo </a:t>
            </a:r>
            <a:r>
              <a:rPr lang="zh-CN" altLang="en-US" sz="74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开源现状的思考与未来规划</a:t>
            </a:r>
            <a:endParaRPr sz="74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87" name="出品人：锦铭"/>
          <p:cNvSpPr txBox="1"/>
          <p:nvPr/>
        </p:nvSpPr>
        <p:spPr>
          <a:xfrm>
            <a:off x="9686897" y="8849362"/>
            <a:ext cx="5010205" cy="919341"/>
          </a:xfrm>
          <a:prstGeom prst="rect">
            <a:avLst/>
          </a:prstGeom>
          <a:ln w="3175">
            <a:miter lim="400000"/>
          </a:ln>
        </p:spPr>
        <p:txBody>
          <a:bodyPr wrap="none" lIns="36125" tIns="36125" rIns="36125" bIns="36125" anchor="ctr">
            <a:spAutoFit/>
          </a:bodyPr>
          <a:lstStyle>
            <a:lvl1pPr>
              <a:defRPr sz="28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5500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江河清（远云）</a:t>
            </a:r>
          </a:p>
        </p:txBody>
      </p:sp>
      <p:sp>
        <p:nvSpPr>
          <p:cNvPr id="4" name="出品人：锦铭"/>
          <p:cNvSpPr txBox="1"/>
          <p:nvPr/>
        </p:nvSpPr>
        <p:spPr>
          <a:xfrm>
            <a:off x="9997879" y="9839953"/>
            <a:ext cx="4388240" cy="626953"/>
          </a:xfrm>
          <a:prstGeom prst="rect">
            <a:avLst/>
          </a:prstGeom>
          <a:ln w="3175">
            <a:miter lim="400000"/>
          </a:ln>
        </p:spPr>
        <p:txBody>
          <a:bodyPr wrap="none" lIns="36125" tIns="36125" rIns="36125" bIns="36125" anchor="ctr">
            <a:spAutoFit/>
          </a:bodyPr>
          <a:lstStyle>
            <a:lvl1pPr>
              <a:defRPr sz="28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" altLang="zh-CN" sz="3600" b="0" i="0" u="none" strike="noStrike">
                <a:solidFill>
                  <a:schemeClr val="bg1"/>
                </a:solidFill>
                <a:effectLst/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Apache Dubbo PMC</a:t>
            </a:r>
            <a:endParaRPr sz="3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5" name="出品人：锦铭"/>
          <p:cNvSpPr txBox="1"/>
          <p:nvPr/>
        </p:nvSpPr>
        <p:spPr>
          <a:xfrm>
            <a:off x="10860295" y="10538528"/>
            <a:ext cx="2663408" cy="626953"/>
          </a:xfrm>
          <a:prstGeom prst="rect">
            <a:avLst/>
          </a:prstGeom>
          <a:ln w="3175">
            <a:miter lim="400000"/>
          </a:ln>
        </p:spPr>
        <p:txBody>
          <a:bodyPr wrap="none" lIns="36125" tIns="36125" rIns="36125" bIns="36125" anchor="ctr">
            <a:spAutoFit/>
          </a:bodyPr>
          <a:lstStyle>
            <a:lvl1pPr>
              <a:defRPr sz="2800" b="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2022/12/03</a:t>
            </a:r>
            <a:endParaRPr sz="3600" dirty="0">
              <a:solidFill>
                <a:schemeClr val="bg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91108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E83941-13C0-7682-F633-9194A6856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40146" cy="1371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6790A7-9C1E-22C1-9F94-D27D2B055D9D}"/>
              </a:ext>
            </a:extLst>
          </p:cNvPr>
          <p:cNvSpPr txBox="1"/>
          <p:nvPr/>
        </p:nvSpPr>
        <p:spPr>
          <a:xfrm>
            <a:off x="3611634" y="4861243"/>
            <a:ext cx="17160726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algn="ctr" defTabSz="1564660" hangingPunct="0"/>
            <a:r>
              <a:rPr lang="zh-CN" altLang="en-US" sz="6400" dirty="0">
                <a:solidFill>
                  <a:srgbClr val="0070C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以开发者为中心，让开发者用好，做好用户体验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2296764-CB50-703A-5DF2-5CF1AF4EBB70}"/>
              </a:ext>
            </a:extLst>
          </p:cNvPr>
          <p:cNvSpPr txBox="1"/>
          <p:nvPr/>
        </p:nvSpPr>
        <p:spPr>
          <a:xfrm>
            <a:off x="3218043" y="8295148"/>
            <a:ext cx="17947904" cy="140544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8533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易用性、生态、社区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C16B56-9839-2F4F-8DA9-5B68D245F560}"/>
              </a:ext>
            </a:extLst>
          </p:cNvPr>
          <p:cNvSpPr txBox="1"/>
          <p:nvPr/>
        </p:nvSpPr>
        <p:spPr>
          <a:xfrm>
            <a:off x="1399330" y="1955142"/>
            <a:ext cx="3426197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三</a:t>
            </a:r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、思考</a:t>
            </a:r>
          </a:p>
        </p:txBody>
      </p:sp>
    </p:spTree>
    <p:extLst>
      <p:ext uri="{BB962C8B-B14F-4D97-AF65-F5344CB8AC3E}">
        <p14:creationId xmlns:p14="http://schemas.microsoft.com/office/powerpoint/2010/main" val="28353746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11D05E-E0A4-58D0-51F4-EE5E1D80E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0" y="0"/>
            <a:ext cx="24340146" cy="13716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F2953C-F0C5-2CBD-5105-6D10A59E27E0}"/>
              </a:ext>
            </a:extLst>
          </p:cNvPr>
          <p:cNvSpPr txBox="1"/>
          <p:nvPr/>
        </p:nvSpPr>
        <p:spPr>
          <a:xfrm>
            <a:off x="1399331" y="1955143"/>
            <a:ext cx="3426199" cy="117943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四、规划</a:t>
            </a:r>
          </a:p>
        </p:txBody>
      </p:sp>
      <p:cxnSp>
        <p:nvCxnSpPr>
          <p:cNvPr id="28" name="Straight Connector 3">
            <a:extLst>
              <a:ext uri="{FF2B5EF4-FFF2-40B4-BE49-F238E27FC236}">
                <a16:creationId xmlns:a16="http://schemas.microsoft.com/office/drawing/2014/main" id="{CA1BFF16-31E9-CE1D-4F08-F719A28E3B50}"/>
              </a:ext>
            </a:extLst>
          </p:cNvPr>
          <p:cNvCxnSpPr/>
          <p:nvPr/>
        </p:nvCxnSpPr>
        <p:spPr>
          <a:xfrm>
            <a:off x="0" y="19745096"/>
            <a:ext cx="65007068" cy="0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0">
            <a:extLst>
              <a:ext uri="{FF2B5EF4-FFF2-40B4-BE49-F238E27FC236}">
                <a16:creationId xmlns:a16="http://schemas.microsoft.com/office/drawing/2014/main" id="{E6AD40B2-4129-977F-4992-9706C5CD9B64}"/>
              </a:ext>
            </a:extLst>
          </p:cNvPr>
          <p:cNvSpPr/>
          <p:nvPr/>
        </p:nvSpPr>
        <p:spPr>
          <a:xfrm>
            <a:off x="7612557" y="19269310"/>
            <a:ext cx="951574" cy="9515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4E440F3E-217E-EA3A-0B74-88CD8C0C016A}"/>
              </a:ext>
            </a:extLst>
          </p:cNvPr>
          <p:cNvSpPr/>
          <p:nvPr/>
        </p:nvSpPr>
        <p:spPr>
          <a:xfrm>
            <a:off x="19849887" y="19269310"/>
            <a:ext cx="951574" cy="9515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31" name="Oval 27">
            <a:extLst>
              <a:ext uri="{FF2B5EF4-FFF2-40B4-BE49-F238E27FC236}">
                <a16:creationId xmlns:a16="http://schemas.microsoft.com/office/drawing/2014/main" id="{CCA96545-3527-9E63-77D2-B1498126CE99}"/>
              </a:ext>
            </a:extLst>
          </p:cNvPr>
          <p:cNvSpPr/>
          <p:nvPr/>
        </p:nvSpPr>
        <p:spPr>
          <a:xfrm>
            <a:off x="56561886" y="19269310"/>
            <a:ext cx="951574" cy="95157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32" name="Oval 28">
            <a:extLst>
              <a:ext uri="{FF2B5EF4-FFF2-40B4-BE49-F238E27FC236}">
                <a16:creationId xmlns:a16="http://schemas.microsoft.com/office/drawing/2014/main" id="{B271B056-8915-1D82-6BC1-186935D6030E}"/>
              </a:ext>
            </a:extLst>
          </p:cNvPr>
          <p:cNvSpPr/>
          <p:nvPr/>
        </p:nvSpPr>
        <p:spPr>
          <a:xfrm>
            <a:off x="44324552" y="19269310"/>
            <a:ext cx="951574" cy="9515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33" name="Oval 38">
            <a:extLst>
              <a:ext uri="{FF2B5EF4-FFF2-40B4-BE49-F238E27FC236}">
                <a16:creationId xmlns:a16="http://schemas.microsoft.com/office/drawing/2014/main" id="{D43E047D-B42E-4154-0B46-2068860AC13D}"/>
              </a:ext>
            </a:extLst>
          </p:cNvPr>
          <p:cNvSpPr/>
          <p:nvPr/>
        </p:nvSpPr>
        <p:spPr>
          <a:xfrm>
            <a:off x="32087220" y="19269310"/>
            <a:ext cx="951574" cy="9515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34" name="Shape 2783">
            <a:extLst>
              <a:ext uri="{FF2B5EF4-FFF2-40B4-BE49-F238E27FC236}">
                <a16:creationId xmlns:a16="http://schemas.microsoft.com/office/drawing/2014/main" id="{BB09CB5E-9E8A-2A21-A75C-6EF2EE4816DB}"/>
              </a:ext>
            </a:extLst>
          </p:cNvPr>
          <p:cNvSpPr/>
          <p:nvPr/>
        </p:nvSpPr>
        <p:spPr>
          <a:xfrm>
            <a:off x="31296604" y="15723680"/>
            <a:ext cx="2619808" cy="2262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01574" tIns="101574" rIns="101574" bIns="101574" anchor="ctr"/>
          <a:lstStyle/>
          <a:p>
            <a:pPr defTabSz="12188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7998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5" name="Shape 2525">
            <a:extLst>
              <a:ext uri="{FF2B5EF4-FFF2-40B4-BE49-F238E27FC236}">
                <a16:creationId xmlns:a16="http://schemas.microsoft.com/office/drawing/2014/main" id="{1D16310D-8453-5D89-4E40-976D338519CC}"/>
              </a:ext>
            </a:extLst>
          </p:cNvPr>
          <p:cNvSpPr/>
          <p:nvPr/>
        </p:nvSpPr>
        <p:spPr>
          <a:xfrm>
            <a:off x="6766597" y="15342342"/>
            <a:ext cx="2643494" cy="2643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01574" tIns="101574" rIns="101574" bIns="101574" anchor="ctr"/>
          <a:lstStyle/>
          <a:p>
            <a:pPr defTabSz="121885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7998" dirty="0">
              <a:solidFill>
                <a:schemeClr val="tx2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6" name="Shape 2686">
            <a:extLst>
              <a:ext uri="{FF2B5EF4-FFF2-40B4-BE49-F238E27FC236}">
                <a16:creationId xmlns:a16="http://schemas.microsoft.com/office/drawing/2014/main" id="{9F24F1C5-8ED8-CEEE-E93C-04700867D65A}"/>
              </a:ext>
            </a:extLst>
          </p:cNvPr>
          <p:cNvSpPr>
            <a:spLocks noChangeAspect="1"/>
          </p:cNvSpPr>
          <p:nvPr/>
        </p:nvSpPr>
        <p:spPr>
          <a:xfrm>
            <a:off x="43490424" y="21114704"/>
            <a:ext cx="2611200" cy="2611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092" tIns="38092" rIns="38092" bIns="38092" anchor="ctr"/>
          <a:lstStyle/>
          <a:p>
            <a:pPr defTabSz="45707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37" name="Shape 2761">
            <a:extLst>
              <a:ext uri="{FF2B5EF4-FFF2-40B4-BE49-F238E27FC236}">
                <a16:creationId xmlns:a16="http://schemas.microsoft.com/office/drawing/2014/main" id="{A12E3401-74DE-995E-7620-14B725683183}"/>
              </a:ext>
            </a:extLst>
          </p:cNvPr>
          <p:cNvSpPr>
            <a:spLocks noChangeAspect="1"/>
          </p:cNvSpPr>
          <p:nvPr/>
        </p:nvSpPr>
        <p:spPr>
          <a:xfrm>
            <a:off x="19045600" y="21114704"/>
            <a:ext cx="2611200" cy="2611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092" tIns="38092" rIns="38092" bIns="38092" anchor="ctr"/>
          <a:lstStyle/>
          <a:p>
            <a:pPr defTabSz="45707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sp>
        <p:nvSpPr>
          <p:cNvPr id="38" name="Shape 2587">
            <a:extLst>
              <a:ext uri="{FF2B5EF4-FFF2-40B4-BE49-F238E27FC236}">
                <a16:creationId xmlns:a16="http://schemas.microsoft.com/office/drawing/2014/main" id="{915AD2A7-9C4C-7C28-F767-CF0BA6B71622}"/>
              </a:ext>
            </a:extLst>
          </p:cNvPr>
          <p:cNvSpPr>
            <a:spLocks noChangeAspect="1"/>
          </p:cNvSpPr>
          <p:nvPr/>
        </p:nvSpPr>
        <p:spPr>
          <a:xfrm>
            <a:off x="55802926" y="15533686"/>
            <a:ext cx="2611200" cy="2611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092" tIns="38092" rIns="38092" bIns="38092" anchor="ctr"/>
          <a:lstStyle/>
          <a:p>
            <a:pPr defTabSz="45707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Calibri" charset="0"/>
              <a:cs typeface="Calibri" charset="0"/>
              <a:sym typeface="Gill San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AA6142E5-2102-99AB-4762-55AFC97BB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5863" y="6376458"/>
            <a:ext cx="25212558" cy="325154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A2CD430-BC02-5FF1-BD3E-7BA8FFD0EB7E}"/>
              </a:ext>
            </a:extLst>
          </p:cNvPr>
          <p:cNvSpPr txBox="1"/>
          <p:nvPr/>
        </p:nvSpPr>
        <p:spPr>
          <a:xfrm>
            <a:off x="6120960" y="1832033"/>
            <a:ext cx="11707313" cy="1302541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defTabSz="1564660" hangingPunct="0">
              <a:lnSpc>
                <a:spcPct val="150000"/>
              </a:lnSpc>
            </a:pP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开发到生产的全流程体验升级（</a:t>
            </a:r>
            <a:r>
              <a:rPr lang="zh-CN" altLang="en-US" sz="48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注重文档</a:t>
            </a: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）</a:t>
            </a:r>
            <a:endParaRPr lang="en-US" altLang="zh-CN" sz="4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2830361-9E80-60B5-1959-2134E87E6FEF}"/>
              </a:ext>
            </a:extLst>
          </p:cNvPr>
          <p:cNvSpPr txBox="1"/>
          <p:nvPr/>
        </p:nvSpPr>
        <p:spPr>
          <a:xfrm>
            <a:off x="641068" y="8857531"/>
            <a:ext cx="4179611" cy="290368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defTabSz="1564660" hangingPunct="0">
              <a:lnSpc>
                <a:spcPct val="150000"/>
              </a:lnSpc>
            </a:pPr>
            <a:r>
              <a:rPr lang="zh-CN" altLang="en-US" sz="4268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快速开始</a:t>
            </a:r>
            <a:endParaRPr lang="en-US" altLang="zh-CN" sz="4268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脚手架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使用的方式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D064F47-20B6-EE29-F23F-F63537FFAA8D}"/>
              </a:ext>
            </a:extLst>
          </p:cNvPr>
          <p:cNvSpPr txBox="1"/>
          <p:nvPr/>
        </p:nvSpPr>
        <p:spPr>
          <a:xfrm>
            <a:off x="5137508" y="3693530"/>
            <a:ext cx="4277394" cy="3765651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快速自测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单元测试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集成 </a:t>
            </a:r>
            <a:r>
              <a:rPr lang="en-US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回归测试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ctr" defTabSz="1564660">
              <a:lnSpc>
                <a:spcPct val="150000"/>
              </a:lnSpc>
            </a:pPr>
            <a:r>
              <a:rPr lang="zh-CN" altLang="en-US" sz="4268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测试</a:t>
            </a:r>
            <a:endParaRPr lang="en-US" altLang="zh-CN" sz="4268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7886EE0-00E5-E723-CDFB-540EE6B92CAB}"/>
              </a:ext>
            </a:extLst>
          </p:cNvPr>
          <p:cNvSpPr txBox="1"/>
          <p:nvPr/>
        </p:nvSpPr>
        <p:spPr>
          <a:xfrm>
            <a:off x="10004268" y="8797860"/>
            <a:ext cx="4275791" cy="3765651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defTabSz="1564660" hangingPunct="0">
              <a:lnSpc>
                <a:spcPct val="150000"/>
              </a:lnSpc>
            </a:pPr>
            <a:r>
              <a:rPr lang="zh-CN" altLang="en-US" sz="4268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协作</a:t>
            </a:r>
            <a:endParaRPr lang="en-US" altLang="zh-CN" sz="4268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接口文档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 </a:t>
            </a:r>
            <a:r>
              <a:rPr lang="en-US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Mock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调试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服务迭代开发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A3ACD2D-79FF-8295-8BD9-2D2D0EF7DEF7}"/>
              </a:ext>
            </a:extLst>
          </p:cNvPr>
          <p:cNvSpPr txBox="1"/>
          <p:nvPr/>
        </p:nvSpPr>
        <p:spPr>
          <a:xfrm>
            <a:off x="19123425" y="8797860"/>
            <a:ext cx="4734250" cy="3765651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defTabSz="1564660" hangingPunct="0">
              <a:lnSpc>
                <a:spcPct val="150000"/>
              </a:lnSpc>
            </a:pPr>
            <a:r>
              <a:rPr lang="zh-CN" altLang="en-US" sz="4268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运维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数据可观测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服务高可用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故障定位止血解决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3F2A972-1360-1BC4-C71B-761617ED53A4}"/>
              </a:ext>
            </a:extLst>
          </p:cNvPr>
          <p:cNvSpPr txBox="1"/>
          <p:nvPr/>
        </p:nvSpPr>
        <p:spPr>
          <a:xfrm>
            <a:off x="14973919" y="3693530"/>
            <a:ext cx="3791684" cy="3765651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部署平台整合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生命周期管理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金丝雀发布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ctr" defTabSz="1564660" hangingPunct="0">
              <a:lnSpc>
                <a:spcPct val="150000"/>
              </a:lnSpc>
            </a:pPr>
            <a:r>
              <a:rPr lang="zh-CN" altLang="en-US" sz="4268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部署</a:t>
            </a:r>
            <a:endParaRPr lang="en-US" altLang="zh-CN" sz="4268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5753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21DFF5-9BF5-A463-FC53-851AE662E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407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82692D0-592F-C1C7-2F4C-012C1AB19562}"/>
              </a:ext>
            </a:extLst>
          </p:cNvPr>
          <p:cNvSpPr txBox="1"/>
          <p:nvPr/>
        </p:nvSpPr>
        <p:spPr>
          <a:xfrm>
            <a:off x="2736375" y="3939014"/>
            <a:ext cx="1810370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algn="ctr" defTabSz="1564660" hangingPunct="0"/>
            <a:r>
              <a:rPr lang="zh-CN" altLang="en-US" sz="6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生态</a:t>
            </a:r>
            <a:endParaRPr lang="zh-CN" altLang="en-US" sz="6400" dirty="0"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4589C49-4108-AE77-757D-492A3CB9D642}"/>
              </a:ext>
            </a:extLst>
          </p:cNvPr>
          <p:cNvSpPr txBox="1"/>
          <p:nvPr/>
        </p:nvSpPr>
        <p:spPr>
          <a:xfrm>
            <a:off x="13756449" y="3939017"/>
            <a:ext cx="1810370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algn="ctr" defTabSz="1564660" hangingPunct="0"/>
            <a:r>
              <a:rPr lang="zh-CN" altLang="en-US" sz="64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Helvetica Neue"/>
              </a:rPr>
              <a:t>运营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17AD24-6CDC-9EFA-BE6C-03395DC94AF6}"/>
              </a:ext>
            </a:extLst>
          </p:cNvPr>
          <p:cNvSpPr txBox="1"/>
          <p:nvPr/>
        </p:nvSpPr>
        <p:spPr>
          <a:xfrm>
            <a:off x="2729963" y="5615659"/>
            <a:ext cx="8235206" cy="573452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快速开始（脚手架、样例）</a:t>
            </a:r>
            <a:endParaRPr lang="en-US" altLang="zh-CN" sz="4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可观测、监控</a:t>
            </a:r>
            <a:endParaRPr lang="en-US" altLang="zh-CN" sz="4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限流降级、全局事务、网关</a:t>
            </a:r>
            <a:endParaRPr lang="en-US" altLang="zh-CN" sz="4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Service</a:t>
            </a: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Mesh</a:t>
            </a:r>
          </a:p>
          <a:p>
            <a:pPr marL="762010" indent="-762010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……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0C124F-2BB4-FC10-EAAC-75F38A022A61}"/>
              </a:ext>
            </a:extLst>
          </p:cNvPr>
          <p:cNvSpPr txBox="1"/>
          <p:nvPr/>
        </p:nvSpPr>
        <p:spPr>
          <a:xfrm>
            <a:off x="13756451" y="5615659"/>
            <a:ext cx="7290795" cy="5734522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331" tIns="96331" rIns="96331" bIns="96331" numCol="1" spcCol="38100" rtlCol="0" anchor="ctr">
            <a:spAutoFit/>
          </a:bodyPr>
          <a:lstStyle/>
          <a:p>
            <a:pPr marL="914411" indent="-914411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搭建官方公众号</a:t>
            </a:r>
            <a:endParaRPr lang="en-US" altLang="zh-CN" sz="4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11" indent="-914411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建设微信社群</a:t>
            </a:r>
            <a:endParaRPr lang="en-US" altLang="zh-CN" sz="4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11" indent="-914411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全面优化官网交互</a:t>
            </a:r>
            <a:endParaRPr lang="en-US" altLang="zh-CN" sz="4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11" indent="-914411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企业协作</a:t>
            </a:r>
            <a:endParaRPr lang="en-US" altLang="zh-CN" sz="4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914411" indent="-914411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4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……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F2953C-F0C5-2CBD-5105-6D10A59E27E0}"/>
              </a:ext>
            </a:extLst>
          </p:cNvPr>
          <p:cNvSpPr txBox="1"/>
          <p:nvPr/>
        </p:nvSpPr>
        <p:spPr>
          <a:xfrm>
            <a:off x="1399330" y="1955142"/>
            <a:ext cx="3426197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四、规划</a:t>
            </a:r>
          </a:p>
        </p:txBody>
      </p:sp>
    </p:spTree>
    <p:extLst>
      <p:ext uri="{BB962C8B-B14F-4D97-AF65-F5344CB8AC3E}">
        <p14:creationId xmlns:p14="http://schemas.microsoft.com/office/powerpoint/2010/main" val="2865775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6FBD2A-05B3-9A43-C415-C1A05039F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" y="0"/>
            <a:ext cx="24349860" cy="137214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F2953C-F0C5-2CBD-5105-6D10A59E27E0}"/>
              </a:ext>
            </a:extLst>
          </p:cNvPr>
          <p:cNvSpPr txBox="1"/>
          <p:nvPr/>
        </p:nvSpPr>
        <p:spPr>
          <a:xfrm>
            <a:off x="1399328" y="1955142"/>
            <a:ext cx="5042024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五、参与社区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07FC6C35-2CAD-3EEB-1803-33573BFE9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505472"/>
            <a:ext cx="20726400" cy="935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995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AB4E896-84FC-E55D-9A4B-7FFF36BE3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56"/>
            <a:ext cx="24384000" cy="137407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F2953C-F0C5-2CBD-5105-6D10A59E27E0}"/>
              </a:ext>
            </a:extLst>
          </p:cNvPr>
          <p:cNvSpPr txBox="1"/>
          <p:nvPr/>
        </p:nvSpPr>
        <p:spPr>
          <a:xfrm>
            <a:off x="1399328" y="1955142"/>
            <a:ext cx="5042024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五、参与社区</a:t>
            </a:r>
          </a:p>
        </p:txBody>
      </p:sp>
      <p:sp>
        <p:nvSpPr>
          <p:cNvPr id="4" name="TextBox 52">
            <a:extLst>
              <a:ext uri="{FF2B5EF4-FFF2-40B4-BE49-F238E27FC236}">
                <a16:creationId xmlns:a16="http://schemas.microsoft.com/office/drawing/2014/main" id="{6DA06C3C-1B74-A3DA-C6EE-4BB30B20D30C}"/>
              </a:ext>
            </a:extLst>
          </p:cNvPr>
          <p:cNvSpPr txBox="1"/>
          <p:nvPr/>
        </p:nvSpPr>
        <p:spPr>
          <a:xfrm>
            <a:off x="10366267" y="9272149"/>
            <a:ext cx="3812382" cy="1066798"/>
          </a:xfrm>
          <a:prstGeom prst="rect">
            <a:avLst/>
          </a:prstGeom>
          <a:noFill/>
        </p:spPr>
        <p:txBody>
          <a:bodyPr wrap="none" lIns="487581" tIns="243792" rIns="487581" bIns="243792" rtlCol="0">
            <a:spAutoFit/>
          </a:bodyPr>
          <a:lstStyle/>
          <a:p>
            <a:pPr algn="ctr"/>
            <a:r>
              <a:rPr lang="zh-CN" altLang="id-ID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参与</a:t>
            </a:r>
            <a:r>
              <a:rPr lang="zh-CN" altLang="en-US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社区讨论</a:t>
            </a:r>
            <a:endParaRPr lang="id-ID" sz="3733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TextBox 53">
            <a:extLst>
              <a:ext uri="{FF2B5EF4-FFF2-40B4-BE49-F238E27FC236}">
                <a16:creationId xmlns:a16="http://schemas.microsoft.com/office/drawing/2014/main" id="{63174665-6C5B-6BFC-765D-DA8543EDF993}"/>
              </a:ext>
            </a:extLst>
          </p:cNvPr>
          <p:cNvSpPr txBox="1"/>
          <p:nvPr/>
        </p:nvSpPr>
        <p:spPr>
          <a:xfrm>
            <a:off x="9383874" y="10058176"/>
            <a:ext cx="5777149" cy="1477231"/>
          </a:xfrm>
          <a:prstGeom prst="rect">
            <a:avLst/>
          </a:prstGeom>
          <a:noFill/>
        </p:spPr>
        <p:txBody>
          <a:bodyPr wrap="square" lIns="487581" tIns="243792" rIns="487581" bIns="243792" rtlCol="0">
            <a:spAutoFit/>
          </a:bodyPr>
          <a:lstStyle/>
          <a:p>
            <a:pPr algn="ctr"/>
            <a:r>
              <a:rPr 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通过邮件组</a:t>
            </a:r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、微信群、钉群、</a:t>
            </a:r>
            <a:r>
              <a:rPr lang="en-US" altLang="zh-CN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</a:t>
            </a:r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等讨论问题</a:t>
            </a:r>
            <a:endParaRPr lang="en-US" sz="3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A9D09A6F-CF61-88DD-D78C-BDD75CE68408}"/>
              </a:ext>
            </a:extLst>
          </p:cNvPr>
          <p:cNvSpPr txBox="1"/>
          <p:nvPr/>
        </p:nvSpPr>
        <p:spPr>
          <a:xfrm>
            <a:off x="1727431" y="6055588"/>
            <a:ext cx="5777149" cy="1477231"/>
          </a:xfrm>
          <a:prstGeom prst="rect">
            <a:avLst/>
          </a:prstGeom>
          <a:noFill/>
        </p:spPr>
        <p:txBody>
          <a:bodyPr wrap="square" lIns="487581" tIns="243792" rIns="487581" bIns="243792" rtlCol="0">
            <a:spAutoFit/>
          </a:bodyPr>
          <a:lstStyle/>
          <a:p>
            <a:pPr algn="ctr"/>
            <a:r>
              <a:rPr lang="en-US" altLang="zh-CN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</a:t>
            </a:r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文档与功能不够完善；英文文档差强人意</a:t>
            </a:r>
            <a:endParaRPr lang="en-US" sz="3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TextBox 55">
            <a:extLst>
              <a:ext uri="{FF2B5EF4-FFF2-40B4-BE49-F238E27FC236}">
                <a16:creationId xmlns:a16="http://schemas.microsoft.com/office/drawing/2014/main" id="{B22B6621-012E-6F9B-7D7E-C3C1683F5866}"/>
              </a:ext>
            </a:extLst>
          </p:cNvPr>
          <p:cNvSpPr txBox="1"/>
          <p:nvPr/>
        </p:nvSpPr>
        <p:spPr>
          <a:xfrm>
            <a:off x="9377626" y="6056758"/>
            <a:ext cx="5777149" cy="1477231"/>
          </a:xfrm>
          <a:prstGeom prst="rect">
            <a:avLst/>
          </a:prstGeom>
          <a:noFill/>
        </p:spPr>
        <p:txBody>
          <a:bodyPr wrap="square" lIns="487581" tIns="243792" rIns="487581" bIns="243792" rtlCol="0">
            <a:spAutoFit/>
          </a:bodyPr>
          <a:lstStyle/>
          <a:p>
            <a:pPr algn="ctr"/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完善 </a:t>
            </a:r>
            <a:r>
              <a:rPr lang="en-US" altLang="zh-CN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</a:t>
            </a:r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的单元测试、集成测试</a:t>
            </a:r>
            <a:endParaRPr lang="en-US" sz="3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9" name="TextBox 56">
            <a:extLst>
              <a:ext uri="{FF2B5EF4-FFF2-40B4-BE49-F238E27FC236}">
                <a16:creationId xmlns:a16="http://schemas.microsoft.com/office/drawing/2014/main" id="{B36210F9-257B-97CF-9F27-0A0771AC400D}"/>
              </a:ext>
            </a:extLst>
          </p:cNvPr>
          <p:cNvSpPr txBox="1"/>
          <p:nvPr/>
        </p:nvSpPr>
        <p:spPr>
          <a:xfrm>
            <a:off x="2953481" y="9271611"/>
            <a:ext cx="3325069" cy="1066798"/>
          </a:xfrm>
          <a:prstGeom prst="rect">
            <a:avLst/>
          </a:prstGeom>
          <a:noFill/>
        </p:spPr>
        <p:txBody>
          <a:bodyPr wrap="none" lIns="487581" tIns="243792" rIns="487581" bIns="243792" rtlCol="0">
            <a:spAutoFit/>
          </a:bodyPr>
          <a:lstStyle/>
          <a:p>
            <a:pPr algn="ctr"/>
            <a:r>
              <a:rPr lang="en-US" altLang="zh-CN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</a:t>
            </a:r>
            <a:r>
              <a:rPr lang="zh-CN" altLang="en-US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处理</a:t>
            </a:r>
            <a:endParaRPr lang="id-ID" sz="3733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0" name="TextBox 57">
            <a:extLst>
              <a:ext uri="{FF2B5EF4-FFF2-40B4-BE49-F238E27FC236}">
                <a16:creationId xmlns:a16="http://schemas.microsoft.com/office/drawing/2014/main" id="{D680DF75-398F-9220-EFC2-F805ACA0BDD8}"/>
              </a:ext>
            </a:extLst>
          </p:cNvPr>
          <p:cNvSpPr txBox="1"/>
          <p:nvPr/>
        </p:nvSpPr>
        <p:spPr>
          <a:xfrm>
            <a:off x="1727431" y="10057637"/>
            <a:ext cx="5777149" cy="1477231"/>
          </a:xfrm>
          <a:prstGeom prst="rect">
            <a:avLst/>
          </a:prstGeom>
          <a:noFill/>
        </p:spPr>
        <p:txBody>
          <a:bodyPr wrap="square" lIns="487581" tIns="243792" rIns="487581" bIns="243792" rtlCol="0">
            <a:spAutoFit/>
          </a:bodyPr>
          <a:lstStyle/>
          <a:p>
            <a:pPr algn="ctr"/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找一些自己能解决的 </a:t>
            </a:r>
            <a:r>
              <a:rPr 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 </a:t>
            </a:r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去解决</a:t>
            </a:r>
            <a:endParaRPr lang="en-US" sz="3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1" name="AutoShape 19">
            <a:extLst>
              <a:ext uri="{FF2B5EF4-FFF2-40B4-BE49-F238E27FC236}">
                <a16:creationId xmlns:a16="http://schemas.microsoft.com/office/drawing/2014/main" id="{9544166B-7EA4-0C41-7251-B0A2116DEE6C}"/>
              </a:ext>
            </a:extLst>
          </p:cNvPr>
          <p:cNvSpPr>
            <a:spLocks/>
          </p:cNvSpPr>
          <p:nvPr/>
        </p:nvSpPr>
        <p:spPr bwMode="auto">
          <a:xfrm>
            <a:off x="4007749" y="3766357"/>
            <a:ext cx="1163979" cy="1164283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270875" tIns="270875" rIns="270875" bIns="270875" anchor="ctr"/>
          <a:lstStyle/>
          <a:p>
            <a:pPr defTabSz="2437884">
              <a:defRPr/>
            </a:pPr>
            <a:endParaRPr lang="es-ES" sz="3733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Gill Sans" charset="0"/>
            </a:endParaRPr>
          </a:p>
        </p:txBody>
      </p:sp>
      <p:sp>
        <p:nvSpPr>
          <p:cNvPr id="32" name="TextBox 68">
            <a:extLst>
              <a:ext uri="{FF2B5EF4-FFF2-40B4-BE49-F238E27FC236}">
                <a16:creationId xmlns:a16="http://schemas.microsoft.com/office/drawing/2014/main" id="{9E2C4AF5-933B-245A-979E-5296AF09A682}"/>
              </a:ext>
            </a:extLst>
          </p:cNvPr>
          <p:cNvSpPr txBox="1"/>
          <p:nvPr/>
        </p:nvSpPr>
        <p:spPr>
          <a:xfrm>
            <a:off x="10712675" y="5162440"/>
            <a:ext cx="2869817" cy="1066798"/>
          </a:xfrm>
          <a:prstGeom prst="rect">
            <a:avLst/>
          </a:prstGeom>
          <a:noFill/>
        </p:spPr>
        <p:txBody>
          <a:bodyPr wrap="none" lIns="487581" tIns="243792" rIns="487581" bIns="243792" rtlCol="0">
            <a:spAutoFit/>
          </a:bodyPr>
          <a:lstStyle/>
          <a:p>
            <a:pPr algn="ctr"/>
            <a:r>
              <a:rPr lang="zh-CN" altLang="en-US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测试质量</a:t>
            </a:r>
            <a:endParaRPr lang="id-ID" sz="3733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3" name="TextBox 69">
            <a:extLst>
              <a:ext uri="{FF2B5EF4-FFF2-40B4-BE49-F238E27FC236}">
                <a16:creationId xmlns:a16="http://schemas.microsoft.com/office/drawing/2014/main" id="{4EE373BA-62D0-8910-B48D-3E6AE9D05253}"/>
              </a:ext>
            </a:extLst>
          </p:cNvPr>
          <p:cNvSpPr txBox="1"/>
          <p:nvPr/>
        </p:nvSpPr>
        <p:spPr>
          <a:xfrm>
            <a:off x="3144721" y="5162840"/>
            <a:ext cx="2869817" cy="1066798"/>
          </a:xfrm>
          <a:prstGeom prst="rect">
            <a:avLst/>
          </a:prstGeom>
          <a:noFill/>
        </p:spPr>
        <p:txBody>
          <a:bodyPr wrap="none" lIns="487581" tIns="243792" rIns="487581" bIns="243792" rtlCol="0">
            <a:spAutoFit/>
          </a:bodyPr>
          <a:lstStyle/>
          <a:p>
            <a:pPr algn="ctr"/>
            <a:r>
              <a:rPr lang="zh-CN" altLang="en-US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贡献文档</a:t>
            </a:r>
            <a:endParaRPr lang="id-ID" sz="3733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4" name="Freeform 202">
            <a:extLst>
              <a:ext uri="{FF2B5EF4-FFF2-40B4-BE49-F238E27FC236}">
                <a16:creationId xmlns:a16="http://schemas.microsoft.com/office/drawing/2014/main" id="{36E3BC35-8337-D31A-B1C5-6E6481873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05097" y="3884888"/>
            <a:ext cx="884968" cy="952709"/>
          </a:xfrm>
          <a:custGeom>
            <a:avLst/>
            <a:gdLst>
              <a:gd name="T0" fmla="*/ 519 w 520"/>
              <a:gd name="T1" fmla="*/ 134 h 561"/>
              <a:gd name="T2" fmla="*/ 519 w 520"/>
              <a:gd name="T3" fmla="*/ 134 h 561"/>
              <a:gd name="T4" fmla="*/ 280 w 520"/>
              <a:gd name="T5" fmla="*/ 0 h 561"/>
              <a:gd name="T6" fmla="*/ 0 w 520"/>
              <a:gd name="T7" fmla="*/ 280 h 561"/>
              <a:gd name="T8" fmla="*/ 280 w 520"/>
              <a:gd name="T9" fmla="*/ 560 h 561"/>
              <a:gd name="T10" fmla="*/ 513 w 520"/>
              <a:gd name="T11" fmla="*/ 426 h 561"/>
              <a:gd name="T12" fmla="*/ 274 w 520"/>
              <a:gd name="T13" fmla="*/ 286 h 561"/>
              <a:gd name="T14" fmla="*/ 519 w 520"/>
              <a:gd name="T15" fmla="*/ 134 h 561"/>
              <a:gd name="T16" fmla="*/ 327 w 520"/>
              <a:gd name="T17" fmla="*/ 76 h 561"/>
              <a:gd name="T18" fmla="*/ 327 w 520"/>
              <a:gd name="T19" fmla="*/ 76 h 561"/>
              <a:gd name="T20" fmla="*/ 373 w 520"/>
              <a:gd name="T21" fmla="*/ 123 h 561"/>
              <a:gd name="T22" fmla="*/ 327 w 520"/>
              <a:gd name="T23" fmla="*/ 169 h 561"/>
              <a:gd name="T24" fmla="*/ 280 w 520"/>
              <a:gd name="T25" fmla="*/ 123 h 561"/>
              <a:gd name="T26" fmla="*/ 327 w 520"/>
              <a:gd name="T27" fmla="*/ 76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0" h="561">
                <a:moveTo>
                  <a:pt x="519" y="134"/>
                </a:moveTo>
                <a:lnTo>
                  <a:pt x="519" y="134"/>
                </a:lnTo>
                <a:cubicBezTo>
                  <a:pt x="467" y="59"/>
                  <a:pt x="379" y="0"/>
                  <a:pt x="280" y="0"/>
                </a:cubicBezTo>
                <a:cubicBezTo>
                  <a:pt x="123" y="0"/>
                  <a:pt x="0" y="128"/>
                  <a:pt x="0" y="280"/>
                </a:cubicBezTo>
                <a:cubicBezTo>
                  <a:pt x="0" y="437"/>
                  <a:pt x="123" y="560"/>
                  <a:pt x="280" y="560"/>
                </a:cubicBezTo>
                <a:cubicBezTo>
                  <a:pt x="379" y="560"/>
                  <a:pt x="467" y="507"/>
                  <a:pt x="513" y="426"/>
                </a:cubicBezTo>
                <a:cubicBezTo>
                  <a:pt x="274" y="286"/>
                  <a:pt x="274" y="286"/>
                  <a:pt x="274" y="286"/>
                </a:cubicBezTo>
                <a:lnTo>
                  <a:pt x="519" y="134"/>
                </a:lnTo>
                <a:close/>
                <a:moveTo>
                  <a:pt x="327" y="76"/>
                </a:moveTo>
                <a:lnTo>
                  <a:pt x="327" y="76"/>
                </a:lnTo>
                <a:cubicBezTo>
                  <a:pt x="350" y="76"/>
                  <a:pt x="373" y="99"/>
                  <a:pt x="373" y="123"/>
                </a:cubicBezTo>
                <a:cubicBezTo>
                  <a:pt x="373" y="146"/>
                  <a:pt x="350" y="169"/>
                  <a:pt x="327" y="169"/>
                </a:cubicBezTo>
                <a:cubicBezTo>
                  <a:pt x="303" y="169"/>
                  <a:pt x="280" y="146"/>
                  <a:pt x="280" y="123"/>
                </a:cubicBezTo>
                <a:cubicBezTo>
                  <a:pt x="280" y="99"/>
                  <a:pt x="303" y="76"/>
                  <a:pt x="327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406309" tIns="203155" rIns="406309" bIns="203155" anchor="ctr"/>
          <a:lstStyle/>
          <a:p>
            <a:endParaRPr lang="en-US" sz="3733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5" name="Freeform 537">
            <a:extLst>
              <a:ext uri="{FF2B5EF4-FFF2-40B4-BE49-F238E27FC236}">
                <a16:creationId xmlns:a16="http://schemas.microsoft.com/office/drawing/2014/main" id="{551EFBDA-6706-1723-0958-ED9A10EC4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311" y="7883611"/>
            <a:ext cx="1040861" cy="1111125"/>
          </a:xfrm>
          <a:custGeom>
            <a:avLst/>
            <a:gdLst>
              <a:gd name="T0" fmla="*/ 502 w 526"/>
              <a:gd name="T1" fmla="*/ 140 h 561"/>
              <a:gd name="T2" fmla="*/ 356 w 526"/>
              <a:gd name="T3" fmla="*/ 111 h 561"/>
              <a:gd name="T4" fmla="*/ 164 w 526"/>
              <a:gd name="T5" fmla="*/ 111 h 561"/>
              <a:gd name="T6" fmla="*/ 53 w 526"/>
              <a:gd name="T7" fmla="*/ 111 h 561"/>
              <a:gd name="T8" fmla="*/ 70 w 526"/>
              <a:gd name="T9" fmla="*/ 280 h 561"/>
              <a:gd name="T10" fmla="*/ 99 w 526"/>
              <a:gd name="T11" fmla="*/ 455 h 561"/>
              <a:gd name="T12" fmla="*/ 263 w 526"/>
              <a:gd name="T13" fmla="*/ 560 h 561"/>
              <a:gd name="T14" fmla="*/ 420 w 526"/>
              <a:gd name="T15" fmla="*/ 455 h 561"/>
              <a:gd name="T16" fmla="*/ 455 w 526"/>
              <a:gd name="T17" fmla="*/ 280 h 561"/>
              <a:gd name="T18" fmla="*/ 99 w 526"/>
              <a:gd name="T19" fmla="*/ 426 h 561"/>
              <a:gd name="T20" fmla="*/ 47 w 526"/>
              <a:gd name="T21" fmla="*/ 402 h 561"/>
              <a:gd name="T22" fmla="*/ 88 w 526"/>
              <a:gd name="T23" fmla="*/ 303 h 561"/>
              <a:gd name="T24" fmla="*/ 158 w 526"/>
              <a:gd name="T25" fmla="*/ 414 h 561"/>
              <a:gd name="T26" fmla="*/ 140 w 526"/>
              <a:gd name="T27" fmla="*/ 303 h 561"/>
              <a:gd name="T28" fmla="*/ 111 w 526"/>
              <a:gd name="T29" fmla="*/ 280 h 561"/>
              <a:gd name="T30" fmla="*/ 140 w 526"/>
              <a:gd name="T31" fmla="*/ 280 h 561"/>
              <a:gd name="T32" fmla="*/ 146 w 526"/>
              <a:gd name="T33" fmla="*/ 210 h 561"/>
              <a:gd name="T34" fmla="*/ 88 w 526"/>
              <a:gd name="T35" fmla="*/ 257 h 561"/>
              <a:gd name="T36" fmla="*/ 47 w 526"/>
              <a:gd name="T37" fmla="*/ 158 h 561"/>
              <a:gd name="T38" fmla="*/ 158 w 526"/>
              <a:gd name="T39" fmla="*/ 140 h 561"/>
              <a:gd name="T40" fmla="*/ 344 w 526"/>
              <a:gd name="T41" fmla="*/ 187 h 561"/>
              <a:gd name="T42" fmla="*/ 321 w 526"/>
              <a:gd name="T43" fmla="*/ 175 h 561"/>
              <a:gd name="T44" fmla="*/ 338 w 526"/>
              <a:gd name="T45" fmla="*/ 152 h 561"/>
              <a:gd name="T46" fmla="*/ 263 w 526"/>
              <a:gd name="T47" fmla="*/ 29 h 561"/>
              <a:gd name="T48" fmla="*/ 327 w 526"/>
              <a:gd name="T49" fmla="*/ 122 h 561"/>
              <a:gd name="T50" fmla="*/ 193 w 526"/>
              <a:gd name="T51" fmla="*/ 122 h 561"/>
              <a:gd name="T52" fmla="*/ 187 w 526"/>
              <a:gd name="T53" fmla="*/ 152 h 561"/>
              <a:gd name="T54" fmla="*/ 222 w 526"/>
              <a:gd name="T55" fmla="*/ 163 h 561"/>
              <a:gd name="T56" fmla="*/ 181 w 526"/>
              <a:gd name="T57" fmla="*/ 187 h 561"/>
              <a:gd name="T58" fmla="*/ 181 w 526"/>
              <a:gd name="T59" fmla="*/ 367 h 561"/>
              <a:gd name="T60" fmla="*/ 199 w 526"/>
              <a:gd name="T61" fmla="*/ 385 h 561"/>
              <a:gd name="T62" fmla="*/ 187 w 526"/>
              <a:gd name="T63" fmla="*/ 408 h 561"/>
              <a:gd name="T64" fmla="*/ 263 w 526"/>
              <a:gd name="T65" fmla="*/ 531 h 561"/>
              <a:gd name="T66" fmla="*/ 193 w 526"/>
              <a:gd name="T67" fmla="*/ 437 h 561"/>
              <a:gd name="T68" fmla="*/ 327 w 526"/>
              <a:gd name="T69" fmla="*/ 437 h 561"/>
              <a:gd name="T70" fmla="*/ 338 w 526"/>
              <a:gd name="T71" fmla="*/ 408 h 561"/>
              <a:gd name="T72" fmla="*/ 298 w 526"/>
              <a:gd name="T73" fmla="*/ 396 h 561"/>
              <a:gd name="T74" fmla="*/ 344 w 526"/>
              <a:gd name="T75" fmla="*/ 367 h 561"/>
              <a:gd name="T76" fmla="*/ 350 w 526"/>
              <a:gd name="T77" fmla="*/ 332 h 561"/>
              <a:gd name="T78" fmla="*/ 304 w 526"/>
              <a:gd name="T79" fmla="*/ 356 h 561"/>
              <a:gd name="T80" fmla="*/ 216 w 526"/>
              <a:gd name="T81" fmla="*/ 356 h 561"/>
              <a:gd name="T82" fmla="*/ 169 w 526"/>
              <a:gd name="T83" fmla="*/ 280 h 561"/>
              <a:gd name="T84" fmla="*/ 216 w 526"/>
              <a:gd name="T85" fmla="*/ 204 h 561"/>
              <a:gd name="T86" fmla="*/ 304 w 526"/>
              <a:gd name="T87" fmla="*/ 204 h 561"/>
              <a:gd name="T88" fmla="*/ 350 w 526"/>
              <a:gd name="T89" fmla="*/ 280 h 561"/>
              <a:gd name="T90" fmla="*/ 420 w 526"/>
              <a:gd name="T91" fmla="*/ 134 h 561"/>
              <a:gd name="T92" fmla="*/ 478 w 526"/>
              <a:gd name="T93" fmla="*/ 158 h 561"/>
              <a:gd name="T94" fmla="*/ 432 w 526"/>
              <a:gd name="T95" fmla="*/ 257 h 561"/>
              <a:gd name="T96" fmla="*/ 368 w 526"/>
              <a:gd name="T97" fmla="*/ 140 h 561"/>
              <a:gd name="T98" fmla="*/ 379 w 526"/>
              <a:gd name="T99" fmla="*/ 251 h 561"/>
              <a:gd name="T100" fmla="*/ 408 w 526"/>
              <a:gd name="T101" fmla="*/ 280 h 561"/>
              <a:gd name="T102" fmla="*/ 379 w 526"/>
              <a:gd name="T103" fmla="*/ 280 h 561"/>
              <a:gd name="T104" fmla="*/ 478 w 526"/>
              <a:gd name="T105" fmla="*/ 402 h 561"/>
              <a:gd name="T106" fmla="*/ 420 w 526"/>
              <a:gd name="T107" fmla="*/ 426 h 561"/>
              <a:gd name="T108" fmla="*/ 379 w 526"/>
              <a:gd name="T109" fmla="*/ 350 h 561"/>
              <a:gd name="T110" fmla="*/ 449 w 526"/>
              <a:gd name="T111" fmla="*/ 32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6" h="561">
                <a:moveTo>
                  <a:pt x="502" y="140"/>
                </a:moveTo>
                <a:lnTo>
                  <a:pt x="502" y="140"/>
                </a:lnTo>
                <a:cubicBezTo>
                  <a:pt x="490" y="117"/>
                  <a:pt x="461" y="105"/>
                  <a:pt x="420" y="105"/>
                </a:cubicBezTo>
                <a:cubicBezTo>
                  <a:pt x="403" y="105"/>
                  <a:pt x="379" y="105"/>
                  <a:pt x="356" y="111"/>
                </a:cubicBezTo>
                <a:cubicBezTo>
                  <a:pt x="333" y="47"/>
                  <a:pt x="298" y="0"/>
                  <a:pt x="263" y="0"/>
                </a:cubicBezTo>
                <a:cubicBezTo>
                  <a:pt x="222" y="0"/>
                  <a:pt x="187" y="47"/>
                  <a:pt x="164" y="111"/>
                </a:cubicBezTo>
                <a:cubicBezTo>
                  <a:pt x="140" y="105"/>
                  <a:pt x="123" y="105"/>
                  <a:pt x="99" y="105"/>
                </a:cubicBezTo>
                <a:cubicBezTo>
                  <a:pt x="82" y="105"/>
                  <a:pt x="64" y="111"/>
                  <a:pt x="53" y="111"/>
                </a:cubicBezTo>
                <a:cubicBezTo>
                  <a:pt x="35" y="117"/>
                  <a:pt x="24" y="128"/>
                  <a:pt x="18" y="140"/>
                </a:cubicBezTo>
                <a:cubicBezTo>
                  <a:pt x="0" y="175"/>
                  <a:pt x="18" y="227"/>
                  <a:pt x="70" y="280"/>
                </a:cubicBezTo>
                <a:cubicBezTo>
                  <a:pt x="18" y="332"/>
                  <a:pt x="0" y="385"/>
                  <a:pt x="18" y="420"/>
                </a:cubicBezTo>
                <a:cubicBezTo>
                  <a:pt x="30" y="443"/>
                  <a:pt x="64" y="455"/>
                  <a:pt x="99" y="455"/>
                </a:cubicBezTo>
                <a:cubicBezTo>
                  <a:pt x="123" y="455"/>
                  <a:pt x="140" y="449"/>
                  <a:pt x="164" y="449"/>
                </a:cubicBezTo>
                <a:cubicBezTo>
                  <a:pt x="187" y="513"/>
                  <a:pt x="222" y="560"/>
                  <a:pt x="263" y="560"/>
                </a:cubicBezTo>
                <a:cubicBezTo>
                  <a:pt x="298" y="560"/>
                  <a:pt x="333" y="513"/>
                  <a:pt x="356" y="449"/>
                </a:cubicBezTo>
                <a:cubicBezTo>
                  <a:pt x="379" y="449"/>
                  <a:pt x="403" y="455"/>
                  <a:pt x="420" y="455"/>
                </a:cubicBezTo>
                <a:cubicBezTo>
                  <a:pt x="461" y="455"/>
                  <a:pt x="490" y="443"/>
                  <a:pt x="502" y="420"/>
                </a:cubicBezTo>
                <a:cubicBezTo>
                  <a:pt x="525" y="385"/>
                  <a:pt x="502" y="332"/>
                  <a:pt x="455" y="280"/>
                </a:cubicBezTo>
                <a:cubicBezTo>
                  <a:pt x="502" y="227"/>
                  <a:pt x="525" y="175"/>
                  <a:pt x="502" y="140"/>
                </a:cubicBezTo>
                <a:close/>
                <a:moveTo>
                  <a:pt x="99" y="426"/>
                </a:moveTo>
                <a:lnTo>
                  <a:pt x="99" y="426"/>
                </a:lnTo>
                <a:cubicBezTo>
                  <a:pt x="70" y="426"/>
                  <a:pt x="53" y="414"/>
                  <a:pt x="47" y="402"/>
                </a:cubicBezTo>
                <a:cubicBezTo>
                  <a:pt x="35" y="391"/>
                  <a:pt x="47" y="356"/>
                  <a:pt x="70" y="321"/>
                </a:cubicBezTo>
                <a:cubicBezTo>
                  <a:pt x="76" y="315"/>
                  <a:pt x="82" y="309"/>
                  <a:pt x="88" y="303"/>
                </a:cubicBezTo>
                <a:cubicBezTo>
                  <a:pt x="105" y="315"/>
                  <a:pt x="123" y="332"/>
                  <a:pt x="146" y="350"/>
                </a:cubicBezTo>
                <a:cubicBezTo>
                  <a:pt x="146" y="373"/>
                  <a:pt x="152" y="396"/>
                  <a:pt x="158" y="414"/>
                </a:cubicBezTo>
                <a:cubicBezTo>
                  <a:pt x="134" y="420"/>
                  <a:pt x="117" y="426"/>
                  <a:pt x="99" y="426"/>
                </a:cubicBezTo>
                <a:close/>
                <a:moveTo>
                  <a:pt x="140" y="303"/>
                </a:moveTo>
                <a:lnTo>
                  <a:pt x="140" y="303"/>
                </a:lnTo>
                <a:cubicBezTo>
                  <a:pt x="129" y="297"/>
                  <a:pt x="123" y="286"/>
                  <a:pt x="111" y="280"/>
                </a:cubicBezTo>
                <a:cubicBezTo>
                  <a:pt x="123" y="268"/>
                  <a:pt x="129" y="262"/>
                  <a:pt x="140" y="251"/>
                </a:cubicBezTo>
                <a:cubicBezTo>
                  <a:pt x="140" y="262"/>
                  <a:pt x="140" y="268"/>
                  <a:pt x="140" y="280"/>
                </a:cubicBezTo>
                <a:cubicBezTo>
                  <a:pt x="140" y="286"/>
                  <a:pt x="140" y="297"/>
                  <a:pt x="140" y="303"/>
                </a:cubicBezTo>
                <a:close/>
                <a:moveTo>
                  <a:pt x="146" y="210"/>
                </a:moveTo>
                <a:lnTo>
                  <a:pt x="146" y="210"/>
                </a:lnTo>
                <a:cubicBezTo>
                  <a:pt x="123" y="227"/>
                  <a:pt x="105" y="245"/>
                  <a:pt x="88" y="257"/>
                </a:cubicBezTo>
                <a:cubicBezTo>
                  <a:pt x="82" y="251"/>
                  <a:pt x="76" y="245"/>
                  <a:pt x="70" y="233"/>
                </a:cubicBezTo>
                <a:cubicBezTo>
                  <a:pt x="47" y="204"/>
                  <a:pt x="35" y="169"/>
                  <a:pt x="47" y="158"/>
                </a:cubicBezTo>
                <a:cubicBezTo>
                  <a:pt x="53" y="146"/>
                  <a:pt x="70" y="134"/>
                  <a:pt x="99" y="134"/>
                </a:cubicBezTo>
                <a:cubicBezTo>
                  <a:pt x="117" y="134"/>
                  <a:pt x="134" y="140"/>
                  <a:pt x="158" y="140"/>
                </a:cubicBezTo>
                <a:cubicBezTo>
                  <a:pt x="152" y="163"/>
                  <a:pt x="146" y="187"/>
                  <a:pt x="146" y="210"/>
                </a:cubicBezTo>
                <a:close/>
                <a:moveTo>
                  <a:pt x="344" y="187"/>
                </a:moveTo>
                <a:lnTo>
                  <a:pt x="344" y="187"/>
                </a:lnTo>
                <a:cubicBezTo>
                  <a:pt x="338" y="187"/>
                  <a:pt x="327" y="181"/>
                  <a:pt x="321" y="175"/>
                </a:cubicBezTo>
                <a:cubicBezTo>
                  <a:pt x="315" y="169"/>
                  <a:pt x="304" y="169"/>
                  <a:pt x="298" y="163"/>
                </a:cubicBezTo>
                <a:cubicBezTo>
                  <a:pt x="309" y="158"/>
                  <a:pt x="321" y="152"/>
                  <a:pt x="338" y="152"/>
                </a:cubicBezTo>
                <a:cubicBezTo>
                  <a:pt x="338" y="163"/>
                  <a:pt x="338" y="175"/>
                  <a:pt x="344" y="187"/>
                </a:cubicBezTo>
                <a:close/>
                <a:moveTo>
                  <a:pt x="263" y="29"/>
                </a:moveTo>
                <a:lnTo>
                  <a:pt x="263" y="29"/>
                </a:lnTo>
                <a:cubicBezTo>
                  <a:pt x="280" y="29"/>
                  <a:pt x="309" y="64"/>
                  <a:pt x="327" y="122"/>
                </a:cubicBezTo>
                <a:cubicBezTo>
                  <a:pt x="304" y="128"/>
                  <a:pt x="286" y="134"/>
                  <a:pt x="263" y="146"/>
                </a:cubicBezTo>
                <a:cubicBezTo>
                  <a:pt x="239" y="134"/>
                  <a:pt x="216" y="128"/>
                  <a:pt x="193" y="122"/>
                </a:cubicBezTo>
                <a:cubicBezTo>
                  <a:pt x="216" y="64"/>
                  <a:pt x="239" y="29"/>
                  <a:pt x="263" y="29"/>
                </a:cubicBezTo>
                <a:close/>
                <a:moveTo>
                  <a:pt x="187" y="152"/>
                </a:moveTo>
                <a:lnTo>
                  <a:pt x="187" y="152"/>
                </a:lnTo>
                <a:cubicBezTo>
                  <a:pt x="199" y="152"/>
                  <a:pt x="210" y="158"/>
                  <a:pt x="222" y="163"/>
                </a:cubicBezTo>
                <a:cubicBezTo>
                  <a:pt x="216" y="169"/>
                  <a:pt x="210" y="169"/>
                  <a:pt x="199" y="175"/>
                </a:cubicBezTo>
                <a:cubicBezTo>
                  <a:pt x="193" y="181"/>
                  <a:pt x="187" y="187"/>
                  <a:pt x="181" y="187"/>
                </a:cubicBezTo>
                <a:cubicBezTo>
                  <a:pt x="181" y="175"/>
                  <a:pt x="181" y="163"/>
                  <a:pt x="187" y="152"/>
                </a:cubicBezTo>
                <a:close/>
                <a:moveTo>
                  <a:pt x="181" y="367"/>
                </a:moveTo>
                <a:lnTo>
                  <a:pt x="181" y="367"/>
                </a:lnTo>
                <a:cubicBezTo>
                  <a:pt x="187" y="373"/>
                  <a:pt x="193" y="379"/>
                  <a:pt x="199" y="385"/>
                </a:cubicBezTo>
                <a:cubicBezTo>
                  <a:pt x="210" y="391"/>
                  <a:pt x="216" y="391"/>
                  <a:pt x="222" y="396"/>
                </a:cubicBezTo>
                <a:cubicBezTo>
                  <a:pt x="210" y="402"/>
                  <a:pt x="199" y="408"/>
                  <a:pt x="187" y="408"/>
                </a:cubicBezTo>
                <a:cubicBezTo>
                  <a:pt x="181" y="396"/>
                  <a:pt x="181" y="385"/>
                  <a:pt x="181" y="367"/>
                </a:cubicBezTo>
                <a:close/>
                <a:moveTo>
                  <a:pt x="263" y="531"/>
                </a:moveTo>
                <a:lnTo>
                  <a:pt x="263" y="531"/>
                </a:lnTo>
                <a:cubicBezTo>
                  <a:pt x="239" y="531"/>
                  <a:pt x="216" y="495"/>
                  <a:pt x="193" y="437"/>
                </a:cubicBezTo>
                <a:cubicBezTo>
                  <a:pt x="216" y="432"/>
                  <a:pt x="239" y="426"/>
                  <a:pt x="263" y="414"/>
                </a:cubicBezTo>
                <a:cubicBezTo>
                  <a:pt x="286" y="426"/>
                  <a:pt x="304" y="432"/>
                  <a:pt x="327" y="437"/>
                </a:cubicBezTo>
                <a:cubicBezTo>
                  <a:pt x="309" y="495"/>
                  <a:pt x="280" y="531"/>
                  <a:pt x="263" y="531"/>
                </a:cubicBezTo>
                <a:close/>
                <a:moveTo>
                  <a:pt x="338" y="408"/>
                </a:moveTo>
                <a:lnTo>
                  <a:pt x="338" y="408"/>
                </a:lnTo>
                <a:cubicBezTo>
                  <a:pt x="321" y="408"/>
                  <a:pt x="309" y="402"/>
                  <a:pt x="298" y="396"/>
                </a:cubicBezTo>
                <a:cubicBezTo>
                  <a:pt x="304" y="391"/>
                  <a:pt x="315" y="391"/>
                  <a:pt x="321" y="385"/>
                </a:cubicBezTo>
                <a:cubicBezTo>
                  <a:pt x="327" y="379"/>
                  <a:pt x="338" y="373"/>
                  <a:pt x="344" y="367"/>
                </a:cubicBezTo>
                <a:cubicBezTo>
                  <a:pt x="338" y="385"/>
                  <a:pt x="338" y="396"/>
                  <a:pt x="338" y="408"/>
                </a:cubicBezTo>
                <a:close/>
                <a:moveTo>
                  <a:pt x="350" y="332"/>
                </a:moveTo>
                <a:lnTo>
                  <a:pt x="350" y="332"/>
                </a:lnTo>
                <a:cubicBezTo>
                  <a:pt x="333" y="338"/>
                  <a:pt x="321" y="350"/>
                  <a:pt x="304" y="356"/>
                </a:cubicBezTo>
                <a:cubicBezTo>
                  <a:pt x="292" y="367"/>
                  <a:pt x="274" y="373"/>
                  <a:pt x="263" y="379"/>
                </a:cubicBezTo>
                <a:cubicBezTo>
                  <a:pt x="245" y="373"/>
                  <a:pt x="234" y="367"/>
                  <a:pt x="216" y="356"/>
                </a:cubicBezTo>
                <a:cubicBezTo>
                  <a:pt x="199" y="350"/>
                  <a:pt x="187" y="338"/>
                  <a:pt x="175" y="332"/>
                </a:cubicBezTo>
                <a:cubicBezTo>
                  <a:pt x="175" y="315"/>
                  <a:pt x="169" y="297"/>
                  <a:pt x="169" y="280"/>
                </a:cubicBezTo>
                <a:cubicBezTo>
                  <a:pt x="169" y="262"/>
                  <a:pt x="175" y="245"/>
                  <a:pt x="175" y="227"/>
                </a:cubicBezTo>
                <a:cubicBezTo>
                  <a:pt x="187" y="222"/>
                  <a:pt x="199" y="210"/>
                  <a:pt x="216" y="204"/>
                </a:cubicBezTo>
                <a:cubicBezTo>
                  <a:pt x="234" y="192"/>
                  <a:pt x="245" y="187"/>
                  <a:pt x="263" y="181"/>
                </a:cubicBezTo>
                <a:cubicBezTo>
                  <a:pt x="274" y="187"/>
                  <a:pt x="292" y="192"/>
                  <a:pt x="304" y="204"/>
                </a:cubicBezTo>
                <a:cubicBezTo>
                  <a:pt x="321" y="210"/>
                  <a:pt x="333" y="222"/>
                  <a:pt x="350" y="227"/>
                </a:cubicBezTo>
                <a:cubicBezTo>
                  <a:pt x="350" y="245"/>
                  <a:pt x="350" y="262"/>
                  <a:pt x="350" y="280"/>
                </a:cubicBezTo>
                <a:cubicBezTo>
                  <a:pt x="350" y="297"/>
                  <a:pt x="350" y="315"/>
                  <a:pt x="350" y="332"/>
                </a:cubicBezTo>
                <a:close/>
                <a:moveTo>
                  <a:pt x="420" y="134"/>
                </a:moveTo>
                <a:lnTo>
                  <a:pt x="420" y="134"/>
                </a:lnTo>
                <a:cubicBezTo>
                  <a:pt x="449" y="134"/>
                  <a:pt x="467" y="146"/>
                  <a:pt x="478" y="158"/>
                </a:cubicBezTo>
                <a:cubicBezTo>
                  <a:pt x="484" y="169"/>
                  <a:pt x="473" y="204"/>
                  <a:pt x="449" y="233"/>
                </a:cubicBezTo>
                <a:cubicBezTo>
                  <a:pt x="443" y="245"/>
                  <a:pt x="437" y="251"/>
                  <a:pt x="432" y="257"/>
                </a:cubicBezTo>
                <a:cubicBezTo>
                  <a:pt x="414" y="245"/>
                  <a:pt x="397" y="227"/>
                  <a:pt x="379" y="210"/>
                </a:cubicBezTo>
                <a:cubicBezTo>
                  <a:pt x="373" y="187"/>
                  <a:pt x="373" y="163"/>
                  <a:pt x="368" y="140"/>
                </a:cubicBezTo>
                <a:cubicBezTo>
                  <a:pt x="385" y="140"/>
                  <a:pt x="403" y="134"/>
                  <a:pt x="420" y="134"/>
                </a:cubicBezTo>
                <a:close/>
                <a:moveTo>
                  <a:pt x="379" y="251"/>
                </a:moveTo>
                <a:lnTo>
                  <a:pt x="379" y="251"/>
                </a:lnTo>
                <a:cubicBezTo>
                  <a:pt x="391" y="262"/>
                  <a:pt x="403" y="268"/>
                  <a:pt x="408" y="280"/>
                </a:cubicBezTo>
                <a:cubicBezTo>
                  <a:pt x="403" y="286"/>
                  <a:pt x="391" y="297"/>
                  <a:pt x="379" y="303"/>
                </a:cubicBezTo>
                <a:cubicBezTo>
                  <a:pt x="379" y="297"/>
                  <a:pt x="379" y="286"/>
                  <a:pt x="379" y="280"/>
                </a:cubicBezTo>
                <a:cubicBezTo>
                  <a:pt x="379" y="268"/>
                  <a:pt x="379" y="262"/>
                  <a:pt x="379" y="251"/>
                </a:cubicBezTo>
                <a:close/>
                <a:moveTo>
                  <a:pt x="478" y="402"/>
                </a:moveTo>
                <a:lnTo>
                  <a:pt x="478" y="402"/>
                </a:lnTo>
                <a:cubicBezTo>
                  <a:pt x="467" y="414"/>
                  <a:pt x="449" y="426"/>
                  <a:pt x="420" y="426"/>
                </a:cubicBezTo>
                <a:cubicBezTo>
                  <a:pt x="403" y="426"/>
                  <a:pt x="385" y="420"/>
                  <a:pt x="368" y="414"/>
                </a:cubicBezTo>
                <a:cubicBezTo>
                  <a:pt x="373" y="396"/>
                  <a:pt x="373" y="373"/>
                  <a:pt x="379" y="350"/>
                </a:cubicBezTo>
                <a:cubicBezTo>
                  <a:pt x="397" y="332"/>
                  <a:pt x="414" y="315"/>
                  <a:pt x="432" y="303"/>
                </a:cubicBezTo>
                <a:cubicBezTo>
                  <a:pt x="437" y="309"/>
                  <a:pt x="443" y="315"/>
                  <a:pt x="449" y="321"/>
                </a:cubicBezTo>
                <a:cubicBezTo>
                  <a:pt x="473" y="356"/>
                  <a:pt x="484" y="391"/>
                  <a:pt x="478" y="4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406309" tIns="203155" rIns="406309" bIns="203155" anchor="ctr"/>
          <a:lstStyle/>
          <a:p>
            <a:endParaRPr lang="en-US" sz="3733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36" name="Group 72">
            <a:extLst>
              <a:ext uri="{FF2B5EF4-FFF2-40B4-BE49-F238E27FC236}">
                <a16:creationId xmlns:a16="http://schemas.microsoft.com/office/drawing/2014/main" id="{BB25C41F-75E1-D19B-B4D6-951AABC0B88A}"/>
              </a:ext>
            </a:extLst>
          </p:cNvPr>
          <p:cNvGrpSpPr/>
          <p:nvPr/>
        </p:nvGrpSpPr>
        <p:grpSpPr>
          <a:xfrm>
            <a:off x="11512529" y="7886173"/>
            <a:ext cx="1270104" cy="1131483"/>
            <a:chOff x="2361120" y="9610894"/>
            <a:chExt cx="559844" cy="498742"/>
          </a:xfrm>
          <a:solidFill>
            <a:schemeClr val="accent1"/>
          </a:solidFill>
        </p:grpSpPr>
        <p:sp>
          <p:nvSpPr>
            <p:cNvPr id="37" name="Freeform 697">
              <a:extLst>
                <a:ext uri="{FF2B5EF4-FFF2-40B4-BE49-F238E27FC236}">
                  <a16:creationId xmlns:a16="http://schemas.microsoft.com/office/drawing/2014/main" id="{75D82C62-A0DF-DF80-726E-A85EA382E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5456" y="9698394"/>
              <a:ext cx="415508" cy="411242"/>
            </a:xfrm>
            <a:custGeom>
              <a:avLst/>
              <a:gdLst>
                <a:gd name="T0" fmla="*/ 420 w 421"/>
                <a:gd name="T1" fmla="*/ 245 h 415"/>
                <a:gd name="T2" fmla="*/ 420 w 421"/>
                <a:gd name="T3" fmla="*/ 245 h 415"/>
                <a:gd name="T4" fmla="*/ 420 w 421"/>
                <a:gd name="T5" fmla="*/ 82 h 415"/>
                <a:gd name="T6" fmla="*/ 344 w 421"/>
                <a:gd name="T7" fmla="*/ 0 h 415"/>
                <a:gd name="T8" fmla="*/ 344 w 421"/>
                <a:gd name="T9" fmla="*/ 158 h 415"/>
                <a:gd name="T10" fmla="*/ 222 w 421"/>
                <a:gd name="T11" fmla="*/ 280 h 415"/>
                <a:gd name="T12" fmla="*/ 35 w 421"/>
                <a:gd name="T13" fmla="*/ 280 h 415"/>
                <a:gd name="T14" fmla="*/ 0 w 421"/>
                <a:gd name="T15" fmla="*/ 309 h 415"/>
                <a:gd name="T16" fmla="*/ 53 w 421"/>
                <a:gd name="T17" fmla="*/ 327 h 415"/>
                <a:gd name="T18" fmla="*/ 256 w 421"/>
                <a:gd name="T19" fmla="*/ 327 h 415"/>
                <a:gd name="T20" fmla="*/ 402 w 421"/>
                <a:gd name="T21" fmla="*/ 385 h 415"/>
                <a:gd name="T22" fmla="*/ 361 w 421"/>
                <a:gd name="T23" fmla="*/ 327 h 415"/>
                <a:gd name="T24" fmla="*/ 420 w 421"/>
                <a:gd name="T25" fmla="*/ 24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1" h="415">
                  <a:moveTo>
                    <a:pt x="420" y="245"/>
                  </a:moveTo>
                  <a:lnTo>
                    <a:pt x="420" y="245"/>
                  </a:lnTo>
                  <a:cubicBezTo>
                    <a:pt x="420" y="82"/>
                    <a:pt x="420" y="82"/>
                    <a:pt x="420" y="82"/>
                  </a:cubicBezTo>
                  <a:cubicBezTo>
                    <a:pt x="420" y="41"/>
                    <a:pt x="391" y="6"/>
                    <a:pt x="344" y="0"/>
                  </a:cubicBezTo>
                  <a:cubicBezTo>
                    <a:pt x="344" y="158"/>
                    <a:pt x="344" y="158"/>
                    <a:pt x="344" y="158"/>
                  </a:cubicBezTo>
                  <a:cubicBezTo>
                    <a:pt x="344" y="228"/>
                    <a:pt x="291" y="280"/>
                    <a:pt x="222" y="280"/>
                  </a:cubicBezTo>
                  <a:cubicBezTo>
                    <a:pt x="35" y="280"/>
                    <a:pt x="35" y="280"/>
                    <a:pt x="35" y="280"/>
                  </a:cubicBezTo>
                  <a:cubicBezTo>
                    <a:pt x="23" y="292"/>
                    <a:pt x="12" y="303"/>
                    <a:pt x="0" y="309"/>
                  </a:cubicBezTo>
                  <a:cubicBezTo>
                    <a:pt x="12" y="321"/>
                    <a:pt x="29" y="327"/>
                    <a:pt x="53" y="327"/>
                  </a:cubicBezTo>
                  <a:cubicBezTo>
                    <a:pt x="256" y="327"/>
                    <a:pt x="256" y="327"/>
                    <a:pt x="256" y="327"/>
                  </a:cubicBezTo>
                  <a:cubicBezTo>
                    <a:pt x="332" y="414"/>
                    <a:pt x="420" y="397"/>
                    <a:pt x="402" y="385"/>
                  </a:cubicBezTo>
                  <a:cubicBezTo>
                    <a:pt x="379" y="362"/>
                    <a:pt x="367" y="344"/>
                    <a:pt x="361" y="327"/>
                  </a:cubicBezTo>
                  <a:cubicBezTo>
                    <a:pt x="396" y="315"/>
                    <a:pt x="420" y="286"/>
                    <a:pt x="420" y="24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406309" tIns="203155" rIns="406309" bIns="203155" anchor="ctr"/>
            <a:lstStyle/>
            <a:p>
              <a:endParaRPr lang="en-US" sz="3733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  <p:sp>
          <p:nvSpPr>
            <p:cNvPr id="38" name="Freeform 698">
              <a:extLst>
                <a:ext uri="{FF2B5EF4-FFF2-40B4-BE49-F238E27FC236}">
                  <a16:creationId xmlns:a16="http://schemas.microsoft.com/office/drawing/2014/main" id="{F7254E46-17CE-6D1C-2DE1-6DC64BDBF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1120" y="9610894"/>
              <a:ext cx="450501" cy="393743"/>
            </a:xfrm>
            <a:custGeom>
              <a:avLst/>
              <a:gdLst>
                <a:gd name="T0" fmla="*/ 455 w 456"/>
                <a:gd name="T1" fmla="*/ 245 h 397"/>
                <a:gd name="T2" fmla="*/ 455 w 456"/>
                <a:gd name="T3" fmla="*/ 245 h 397"/>
                <a:gd name="T4" fmla="*/ 455 w 456"/>
                <a:gd name="T5" fmla="*/ 87 h 397"/>
                <a:gd name="T6" fmla="*/ 368 w 456"/>
                <a:gd name="T7" fmla="*/ 0 h 397"/>
                <a:gd name="T8" fmla="*/ 82 w 456"/>
                <a:gd name="T9" fmla="*/ 0 h 397"/>
                <a:gd name="T10" fmla="*/ 0 w 456"/>
                <a:gd name="T11" fmla="*/ 87 h 397"/>
                <a:gd name="T12" fmla="*/ 0 w 456"/>
                <a:gd name="T13" fmla="*/ 245 h 397"/>
                <a:gd name="T14" fmla="*/ 64 w 456"/>
                <a:gd name="T15" fmla="*/ 326 h 397"/>
                <a:gd name="T16" fmla="*/ 18 w 456"/>
                <a:gd name="T17" fmla="*/ 385 h 397"/>
                <a:gd name="T18" fmla="*/ 41 w 456"/>
                <a:gd name="T19" fmla="*/ 396 h 397"/>
                <a:gd name="T20" fmla="*/ 169 w 456"/>
                <a:gd name="T21" fmla="*/ 332 h 397"/>
                <a:gd name="T22" fmla="*/ 368 w 456"/>
                <a:gd name="T23" fmla="*/ 332 h 397"/>
                <a:gd name="T24" fmla="*/ 455 w 456"/>
                <a:gd name="T25" fmla="*/ 245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6" h="397">
                  <a:moveTo>
                    <a:pt x="455" y="245"/>
                  </a:moveTo>
                  <a:lnTo>
                    <a:pt x="455" y="245"/>
                  </a:lnTo>
                  <a:cubicBezTo>
                    <a:pt x="455" y="87"/>
                    <a:pt x="455" y="87"/>
                    <a:pt x="455" y="87"/>
                  </a:cubicBezTo>
                  <a:cubicBezTo>
                    <a:pt x="455" y="41"/>
                    <a:pt x="414" y="0"/>
                    <a:pt x="368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35" y="0"/>
                    <a:pt x="0" y="41"/>
                    <a:pt x="0" y="87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5"/>
                    <a:pt x="29" y="320"/>
                    <a:pt x="64" y="326"/>
                  </a:cubicBezTo>
                  <a:cubicBezTo>
                    <a:pt x="59" y="344"/>
                    <a:pt x="41" y="367"/>
                    <a:pt x="18" y="385"/>
                  </a:cubicBezTo>
                  <a:cubicBezTo>
                    <a:pt x="12" y="390"/>
                    <a:pt x="18" y="396"/>
                    <a:pt x="41" y="396"/>
                  </a:cubicBezTo>
                  <a:cubicBezTo>
                    <a:pt x="70" y="396"/>
                    <a:pt x="117" y="379"/>
                    <a:pt x="169" y="332"/>
                  </a:cubicBezTo>
                  <a:cubicBezTo>
                    <a:pt x="368" y="332"/>
                    <a:pt x="368" y="332"/>
                    <a:pt x="368" y="332"/>
                  </a:cubicBezTo>
                  <a:cubicBezTo>
                    <a:pt x="414" y="332"/>
                    <a:pt x="455" y="291"/>
                    <a:pt x="455" y="24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wrap="none" lIns="406309" tIns="203155" rIns="406309" bIns="203155" anchor="ctr"/>
            <a:lstStyle/>
            <a:p>
              <a:endParaRPr lang="en-US" sz="3733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sp>
        <p:nvSpPr>
          <p:cNvPr id="39" name="TextBox 62">
            <a:extLst>
              <a:ext uri="{FF2B5EF4-FFF2-40B4-BE49-F238E27FC236}">
                <a16:creationId xmlns:a16="http://schemas.microsoft.com/office/drawing/2014/main" id="{DA0C28BE-DB30-0459-4C6A-651E926C6FBC}"/>
              </a:ext>
            </a:extLst>
          </p:cNvPr>
          <p:cNvSpPr txBox="1"/>
          <p:nvPr/>
        </p:nvSpPr>
        <p:spPr>
          <a:xfrm>
            <a:off x="17608226" y="5162440"/>
            <a:ext cx="3310642" cy="1066798"/>
          </a:xfrm>
          <a:prstGeom prst="rect">
            <a:avLst/>
          </a:prstGeom>
          <a:noFill/>
        </p:spPr>
        <p:txBody>
          <a:bodyPr wrap="none" lIns="487581" tIns="243792" rIns="487581" bIns="243792" rtlCol="0">
            <a:spAutoFit/>
          </a:bodyPr>
          <a:lstStyle/>
          <a:p>
            <a:pPr algn="ctr"/>
            <a:r>
              <a:rPr lang="en-US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</a:t>
            </a:r>
            <a:r>
              <a:rPr lang="zh-CN" altLang="en-US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Review</a:t>
            </a:r>
            <a:endParaRPr lang="id-ID" sz="3733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0" name="TextBox 63">
            <a:extLst>
              <a:ext uri="{FF2B5EF4-FFF2-40B4-BE49-F238E27FC236}">
                <a16:creationId xmlns:a16="http://schemas.microsoft.com/office/drawing/2014/main" id="{3AB78450-AF3D-BF45-64C2-716E121DDE08}"/>
              </a:ext>
            </a:extLst>
          </p:cNvPr>
          <p:cNvSpPr txBox="1"/>
          <p:nvPr/>
        </p:nvSpPr>
        <p:spPr>
          <a:xfrm>
            <a:off x="16374964" y="6158075"/>
            <a:ext cx="5777149" cy="1477231"/>
          </a:xfrm>
          <a:prstGeom prst="rect">
            <a:avLst/>
          </a:prstGeom>
          <a:noFill/>
        </p:spPr>
        <p:txBody>
          <a:bodyPr wrap="square" lIns="487581" tIns="243792" rIns="487581" bIns="243792" rtlCol="0">
            <a:spAutoFit/>
          </a:bodyPr>
          <a:lstStyle/>
          <a:p>
            <a:pPr algn="ctr"/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帮助 </a:t>
            </a:r>
            <a:r>
              <a:rPr lang="en" altLang="zh-CN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review </a:t>
            </a:r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代码，完善功能</a:t>
            </a:r>
            <a:endParaRPr lang="en-US" sz="3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1" name="TextBox 75">
            <a:extLst>
              <a:ext uri="{FF2B5EF4-FFF2-40B4-BE49-F238E27FC236}">
                <a16:creationId xmlns:a16="http://schemas.microsoft.com/office/drawing/2014/main" id="{0D4D4785-F004-3AAF-97A2-F25DFA7F1A72}"/>
              </a:ext>
            </a:extLst>
          </p:cNvPr>
          <p:cNvSpPr txBox="1"/>
          <p:nvPr/>
        </p:nvSpPr>
        <p:spPr>
          <a:xfrm>
            <a:off x="18313178" y="9325424"/>
            <a:ext cx="2398534" cy="1066798"/>
          </a:xfrm>
          <a:prstGeom prst="rect">
            <a:avLst/>
          </a:prstGeom>
          <a:noFill/>
        </p:spPr>
        <p:txBody>
          <a:bodyPr wrap="none" lIns="487581" tIns="243792" rIns="487581" bIns="243792" rtlCol="0">
            <a:spAutoFit/>
          </a:bodyPr>
          <a:lstStyle/>
          <a:p>
            <a:pPr algn="ctr"/>
            <a:r>
              <a:rPr lang="zh-CN" altLang="en-US" sz="37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易用性</a:t>
            </a:r>
            <a:endParaRPr lang="id-ID" sz="3733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2" name="TextBox 76">
            <a:extLst>
              <a:ext uri="{FF2B5EF4-FFF2-40B4-BE49-F238E27FC236}">
                <a16:creationId xmlns:a16="http://schemas.microsoft.com/office/drawing/2014/main" id="{1CF5221D-B3DC-F4ED-6758-D2CF973F4A2D}"/>
              </a:ext>
            </a:extLst>
          </p:cNvPr>
          <p:cNvSpPr txBox="1"/>
          <p:nvPr/>
        </p:nvSpPr>
        <p:spPr>
          <a:xfrm>
            <a:off x="16623868" y="10057639"/>
            <a:ext cx="5777149" cy="1477231"/>
          </a:xfrm>
          <a:prstGeom prst="rect">
            <a:avLst/>
          </a:prstGeom>
          <a:noFill/>
        </p:spPr>
        <p:txBody>
          <a:bodyPr wrap="square" lIns="487581" tIns="243792" rIns="487581" bIns="243792" rtlCol="0">
            <a:spAutoFit/>
          </a:bodyPr>
          <a:lstStyle/>
          <a:p>
            <a:pPr algn="ctr"/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提出你认为 </a:t>
            </a:r>
            <a:r>
              <a:rPr lang="en-US" altLang="zh-CN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</a:t>
            </a:r>
            <a:r>
              <a:rPr lang="zh-CN" altLang="en-US" sz="3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不够优秀的地方，尝试解决它</a:t>
            </a:r>
            <a:endParaRPr lang="en-US" sz="32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3" name="AutoShape 19">
            <a:extLst>
              <a:ext uri="{FF2B5EF4-FFF2-40B4-BE49-F238E27FC236}">
                <a16:creationId xmlns:a16="http://schemas.microsoft.com/office/drawing/2014/main" id="{C4078CA8-6E41-E32B-50B4-5EB220E3802D}"/>
              </a:ext>
            </a:extLst>
          </p:cNvPr>
          <p:cNvSpPr>
            <a:spLocks/>
          </p:cNvSpPr>
          <p:nvPr/>
        </p:nvSpPr>
        <p:spPr bwMode="auto">
          <a:xfrm>
            <a:off x="18930451" y="7930944"/>
            <a:ext cx="1163979" cy="1164283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270875" tIns="270875" rIns="270875" bIns="270875" anchor="ctr"/>
          <a:lstStyle/>
          <a:p>
            <a:pPr defTabSz="2437884">
              <a:defRPr/>
            </a:pPr>
            <a:endParaRPr lang="es-ES" sz="3733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Gill Sans" charset="0"/>
            </a:endParaRPr>
          </a:p>
        </p:txBody>
      </p:sp>
      <p:sp>
        <p:nvSpPr>
          <p:cNvPr id="44" name="Freeform 537">
            <a:extLst>
              <a:ext uri="{FF2B5EF4-FFF2-40B4-BE49-F238E27FC236}">
                <a16:creationId xmlns:a16="http://schemas.microsoft.com/office/drawing/2014/main" id="{3B9F7490-F066-B4E8-879D-A7C7A4602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111" y="3989462"/>
            <a:ext cx="1040861" cy="1111125"/>
          </a:xfrm>
          <a:custGeom>
            <a:avLst/>
            <a:gdLst>
              <a:gd name="T0" fmla="*/ 502 w 526"/>
              <a:gd name="T1" fmla="*/ 140 h 561"/>
              <a:gd name="T2" fmla="*/ 356 w 526"/>
              <a:gd name="T3" fmla="*/ 111 h 561"/>
              <a:gd name="T4" fmla="*/ 164 w 526"/>
              <a:gd name="T5" fmla="*/ 111 h 561"/>
              <a:gd name="T6" fmla="*/ 53 w 526"/>
              <a:gd name="T7" fmla="*/ 111 h 561"/>
              <a:gd name="T8" fmla="*/ 70 w 526"/>
              <a:gd name="T9" fmla="*/ 280 h 561"/>
              <a:gd name="T10" fmla="*/ 99 w 526"/>
              <a:gd name="T11" fmla="*/ 455 h 561"/>
              <a:gd name="T12" fmla="*/ 263 w 526"/>
              <a:gd name="T13" fmla="*/ 560 h 561"/>
              <a:gd name="T14" fmla="*/ 420 w 526"/>
              <a:gd name="T15" fmla="*/ 455 h 561"/>
              <a:gd name="T16" fmla="*/ 455 w 526"/>
              <a:gd name="T17" fmla="*/ 280 h 561"/>
              <a:gd name="T18" fmla="*/ 99 w 526"/>
              <a:gd name="T19" fmla="*/ 426 h 561"/>
              <a:gd name="T20" fmla="*/ 47 w 526"/>
              <a:gd name="T21" fmla="*/ 402 h 561"/>
              <a:gd name="T22" fmla="*/ 88 w 526"/>
              <a:gd name="T23" fmla="*/ 303 h 561"/>
              <a:gd name="T24" fmla="*/ 158 w 526"/>
              <a:gd name="T25" fmla="*/ 414 h 561"/>
              <a:gd name="T26" fmla="*/ 140 w 526"/>
              <a:gd name="T27" fmla="*/ 303 h 561"/>
              <a:gd name="T28" fmla="*/ 111 w 526"/>
              <a:gd name="T29" fmla="*/ 280 h 561"/>
              <a:gd name="T30" fmla="*/ 140 w 526"/>
              <a:gd name="T31" fmla="*/ 280 h 561"/>
              <a:gd name="T32" fmla="*/ 146 w 526"/>
              <a:gd name="T33" fmla="*/ 210 h 561"/>
              <a:gd name="T34" fmla="*/ 88 w 526"/>
              <a:gd name="T35" fmla="*/ 257 h 561"/>
              <a:gd name="T36" fmla="*/ 47 w 526"/>
              <a:gd name="T37" fmla="*/ 158 h 561"/>
              <a:gd name="T38" fmla="*/ 158 w 526"/>
              <a:gd name="T39" fmla="*/ 140 h 561"/>
              <a:gd name="T40" fmla="*/ 344 w 526"/>
              <a:gd name="T41" fmla="*/ 187 h 561"/>
              <a:gd name="T42" fmla="*/ 321 w 526"/>
              <a:gd name="T43" fmla="*/ 175 h 561"/>
              <a:gd name="T44" fmla="*/ 338 w 526"/>
              <a:gd name="T45" fmla="*/ 152 h 561"/>
              <a:gd name="T46" fmla="*/ 263 w 526"/>
              <a:gd name="T47" fmla="*/ 29 h 561"/>
              <a:gd name="T48" fmla="*/ 327 w 526"/>
              <a:gd name="T49" fmla="*/ 122 h 561"/>
              <a:gd name="T50" fmla="*/ 193 w 526"/>
              <a:gd name="T51" fmla="*/ 122 h 561"/>
              <a:gd name="T52" fmla="*/ 187 w 526"/>
              <a:gd name="T53" fmla="*/ 152 h 561"/>
              <a:gd name="T54" fmla="*/ 222 w 526"/>
              <a:gd name="T55" fmla="*/ 163 h 561"/>
              <a:gd name="T56" fmla="*/ 181 w 526"/>
              <a:gd name="T57" fmla="*/ 187 h 561"/>
              <a:gd name="T58" fmla="*/ 181 w 526"/>
              <a:gd name="T59" fmla="*/ 367 h 561"/>
              <a:gd name="T60" fmla="*/ 199 w 526"/>
              <a:gd name="T61" fmla="*/ 385 h 561"/>
              <a:gd name="T62" fmla="*/ 187 w 526"/>
              <a:gd name="T63" fmla="*/ 408 h 561"/>
              <a:gd name="T64" fmla="*/ 263 w 526"/>
              <a:gd name="T65" fmla="*/ 531 h 561"/>
              <a:gd name="T66" fmla="*/ 193 w 526"/>
              <a:gd name="T67" fmla="*/ 437 h 561"/>
              <a:gd name="T68" fmla="*/ 327 w 526"/>
              <a:gd name="T69" fmla="*/ 437 h 561"/>
              <a:gd name="T70" fmla="*/ 338 w 526"/>
              <a:gd name="T71" fmla="*/ 408 h 561"/>
              <a:gd name="T72" fmla="*/ 298 w 526"/>
              <a:gd name="T73" fmla="*/ 396 h 561"/>
              <a:gd name="T74" fmla="*/ 344 w 526"/>
              <a:gd name="T75" fmla="*/ 367 h 561"/>
              <a:gd name="T76" fmla="*/ 350 w 526"/>
              <a:gd name="T77" fmla="*/ 332 h 561"/>
              <a:gd name="T78" fmla="*/ 304 w 526"/>
              <a:gd name="T79" fmla="*/ 356 h 561"/>
              <a:gd name="T80" fmla="*/ 216 w 526"/>
              <a:gd name="T81" fmla="*/ 356 h 561"/>
              <a:gd name="T82" fmla="*/ 169 w 526"/>
              <a:gd name="T83" fmla="*/ 280 h 561"/>
              <a:gd name="T84" fmla="*/ 216 w 526"/>
              <a:gd name="T85" fmla="*/ 204 h 561"/>
              <a:gd name="T86" fmla="*/ 304 w 526"/>
              <a:gd name="T87" fmla="*/ 204 h 561"/>
              <a:gd name="T88" fmla="*/ 350 w 526"/>
              <a:gd name="T89" fmla="*/ 280 h 561"/>
              <a:gd name="T90" fmla="*/ 420 w 526"/>
              <a:gd name="T91" fmla="*/ 134 h 561"/>
              <a:gd name="T92" fmla="*/ 478 w 526"/>
              <a:gd name="T93" fmla="*/ 158 h 561"/>
              <a:gd name="T94" fmla="*/ 432 w 526"/>
              <a:gd name="T95" fmla="*/ 257 h 561"/>
              <a:gd name="T96" fmla="*/ 368 w 526"/>
              <a:gd name="T97" fmla="*/ 140 h 561"/>
              <a:gd name="T98" fmla="*/ 379 w 526"/>
              <a:gd name="T99" fmla="*/ 251 h 561"/>
              <a:gd name="T100" fmla="*/ 408 w 526"/>
              <a:gd name="T101" fmla="*/ 280 h 561"/>
              <a:gd name="T102" fmla="*/ 379 w 526"/>
              <a:gd name="T103" fmla="*/ 280 h 561"/>
              <a:gd name="T104" fmla="*/ 478 w 526"/>
              <a:gd name="T105" fmla="*/ 402 h 561"/>
              <a:gd name="T106" fmla="*/ 420 w 526"/>
              <a:gd name="T107" fmla="*/ 426 h 561"/>
              <a:gd name="T108" fmla="*/ 379 w 526"/>
              <a:gd name="T109" fmla="*/ 350 h 561"/>
              <a:gd name="T110" fmla="*/ 449 w 526"/>
              <a:gd name="T111" fmla="*/ 32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6" h="561">
                <a:moveTo>
                  <a:pt x="502" y="140"/>
                </a:moveTo>
                <a:lnTo>
                  <a:pt x="502" y="140"/>
                </a:lnTo>
                <a:cubicBezTo>
                  <a:pt x="490" y="117"/>
                  <a:pt x="461" y="105"/>
                  <a:pt x="420" y="105"/>
                </a:cubicBezTo>
                <a:cubicBezTo>
                  <a:pt x="403" y="105"/>
                  <a:pt x="379" y="105"/>
                  <a:pt x="356" y="111"/>
                </a:cubicBezTo>
                <a:cubicBezTo>
                  <a:pt x="333" y="47"/>
                  <a:pt x="298" y="0"/>
                  <a:pt x="263" y="0"/>
                </a:cubicBezTo>
                <a:cubicBezTo>
                  <a:pt x="222" y="0"/>
                  <a:pt x="187" y="47"/>
                  <a:pt x="164" y="111"/>
                </a:cubicBezTo>
                <a:cubicBezTo>
                  <a:pt x="140" y="105"/>
                  <a:pt x="123" y="105"/>
                  <a:pt x="99" y="105"/>
                </a:cubicBezTo>
                <a:cubicBezTo>
                  <a:pt x="82" y="105"/>
                  <a:pt x="64" y="111"/>
                  <a:pt x="53" y="111"/>
                </a:cubicBezTo>
                <a:cubicBezTo>
                  <a:pt x="35" y="117"/>
                  <a:pt x="24" y="128"/>
                  <a:pt x="18" y="140"/>
                </a:cubicBezTo>
                <a:cubicBezTo>
                  <a:pt x="0" y="175"/>
                  <a:pt x="18" y="227"/>
                  <a:pt x="70" y="280"/>
                </a:cubicBezTo>
                <a:cubicBezTo>
                  <a:pt x="18" y="332"/>
                  <a:pt x="0" y="385"/>
                  <a:pt x="18" y="420"/>
                </a:cubicBezTo>
                <a:cubicBezTo>
                  <a:pt x="30" y="443"/>
                  <a:pt x="64" y="455"/>
                  <a:pt x="99" y="455"/>
                </a:cubicBezTo>
                <a:cubicBezTo>
                  <a:pt x="123" y="455"/>
                  <a:pt x="140" y="449"/>
                  <a:pt x="164" y="449"/>
                </a:cubicBezTo>
                <a:cubicBezTo>
                  <a:pt x="187" y="513"/>
                  <a:pt x="222" y="560"/>
                  <a:pt x="263" y="560"/>
                </a:cubicBezTo>
                <a:cubicBezTo>
                  <a:pt x="298" y="560"/>
                  <a:pt x="333" y="513"/>
                  <a:pt x="356" y="449"/>
                </a:cubicBezTo>
                <a:cubicBezTo>
                  <a:pt x="379" y="449"/>
                  <a:pt x="403" y="455"/>
                  <a:pt x="420" y="455"/>
                </a:cubicBezTo>
                <a:cubicBezTo>
                  <a:pt x="461" y="455"/>
                  <a:pt x="490" y="443"/>
                  <a:pt x="502" y="420"/>
                </a:cubicBezTo>
                <a:cubicBezTo>
                  <a:pt x="525" y="385"/>
                  <a:pt x="502" y="332"/>
                  <a:pt x="455" y="280"/>
                </a:cubicBezTo>
                <a:cubicBezTo>
                  <a:pt x="502" y="227"/>
                  <a:pt x="525" y="175"/>
                  <a:pt x="502" y="140"/>
                </a:cubicBezTo>
                <a:close/>
                <a:moveTo>
                  <a:pt x="99" y="426"/>
                </a:moveTo>
                <a:lnTo>
                  <a:pt x="99" y="426"/>
                </a:lnTo>
                <a:cubicBezTo>
                  <a:pt x="70" y="426"/>
                  <a:pt x="53" y="414"/>
                  <a:pt x="47" y="402"/>
                </a:cubicBezTo>
                <a:cubicBezTo>
                  <a:pt x="35" y="391"/>
                  <a:pt x="47" y="356"/>
                  <a:pt x="70" y="321"/>
                </a:cubicBezTo>
                <a:cubicBezTo>
                  <a:pt x="76" y="315"/>
                  <a:pt x="82" y="309"/>
                  <a:pt x="88" y="303"/>
                </a:cubicBezTo>
                <a:cubicBezTo>
                  <a:pt x="105" y="315"/>
                  <a:pt x="123" y="332"/>
                  <a:pt x="146" y="350"/>
                </a:cubicBezTo>
                <a:cubicBezTo>
                  <a:pt x="146" y="373"/>
                  <a:pt x="152" y="396"/>
                  <a:pt x="158" y="414"/>
                </a:cubicBezTo>
                <a:cubicBezTo>
                  <a:pt x="134" y="420"/>
                  <a:pt x="117" y="426"/>
                  <a:pt x="99" y="426"/>
                </a:cubicBezTo>
                <a:close/>
                <a:moveTo>
                  <a:pt x="140" y="303"/>
                </a:moveTo>
                <a:lnTo>
                  <a:pt x="140" y="303"/>
                </a:lnTo>
                <a:cubicBezTo>
                  <a:pt x="129" y="297"/>
                  <a:pt x="123" y="286"/>
                  <a:pt x="111" y="280"/>
                </a:cubicBezTo>
                <a:cubicBezTo>
                  <a:pt x="123" y="268"/>
                  <a:pt x="129" y="262"/>
                  <a:pt x="140" y="251"/>
                </a:cubicBezTo>
                <a:cubicBezTo>
                  <a:pt x="140" y="262"/>
                  <a:pt x="140" y="268"/>
                  <a:pt x="140" y="280"/>
                </a:cubicBezTo>
                <a:cubicBezTo>
                  <a:pt x="140" y="286"/>
                  <a:pt x="140" y="297"/>
                  <a:pt x="140" y="303"/>
                </a:cubicBezTo>
                <a:close/>
                <a:moveTo>
                  <a:pt x="146" y="210"/>
                </a:moveTo>
                <a:lnTo>
                  <a:pt x="146" y="210"/>
                </a:lnTo>
                <a:cubicBezTo>
                  <a:pt x="123" y="227"/>
                  <a:pt x="105" y="245"/>
                  <a:pt x="88" y="257"/>
                </a:cubicBezTo>
                <a:cubicBezTo>
                  <a:pt x="82" y="251"/>
                  <a:pt x="76" y="245"/>
                  <a:pt x="70" y="233"/>
                </a:cubicBezTo>
                <a:cubicBezTo>
                  <a:pt x="47" y="204"/>
                  <a:pt x="35" y="169"/>
                  <a:pt x="47" y="158"/>
                </a:cubicBezTo>
                <a:cubicBezTo>
                  <a:pt x="53" y="146"/>
                  <a:pt x="70" y="134"/>
                  <a:pt x="99" y="134"/>
                </a:cubicBezTo>
                <a:cubicBezTo>
                  <a:pt x="117" y="134"/>
                  <a:pt x="134" y="140"/>
                  <a:pt x="158" y="140"/>
                </a:cubicBezTo>
                <a:cubicBezTo>
                  <a:pt x="152" y="163"/>
                  <a:pt x="146" y="187"/>
                  <a:pt x="146" y="210"/>
                </a:cubicBezTo>
                <a:close/>
                <a:moveTo>
                  <a:pt x="344" y="187"/>
                </a:moveTo>
                <a:lnTo>
                  <a:pt x="344" y="187"/>
                </a:lnTo>
                <a:cubicBezTo>
                  <a:pt x="338" y="187"/>
                  <a:pt x="327" y="181"/>
                  <a:pt x="321" y="175"/>
                </a:cubicBezTo>
                <a:cubicBezTo>
                  <a:pt x="315" y="169"/>
                  <a:pt x="304" y="169"/>
                  <a:pt x="298" y="163"/>
                </a:cubicBezTo>
                <a:cubicBezTo>
                  <a:pt x="309" y="158"/>
                  <a:pt x="321" y="152"/>
                  <a:pt x="338" y="152"/>
                </a:cubicBezTo>
                <a:cubicBezTo>
                  <a:pt x="338" y="163"/>
                  <a:pt x="338" y="175"/>
                  <a:pt x="344" y="187"/>
                </a:cubicBezTo>
                <a:close/>
                <a:moveTo>
                  <a:pt x="263" y="29"/>
                </a:moveTo>
                <a:lnTo>
                  <a:pt x="263" y="29"/>
                </a:lnTo>
                <a:cubicBezTo>
                  <a:pt x="280" y="29"/>
                  <a:pt x="309" y="64"/>
                  <a:pt x="327" y="122"/>
                </a:cubicBezTo>
                <a:cubicBezTo>
                  <a:pt x="304" y="128"/>
                  <a:pt x="286" y="134"/>
                  <a:pt x="263" y="146"/>
                </a:cubicBezTo>
                <a:cubicBezTo>
                  <a:pt x="239" y="134"/>
                  <a:pt x="216" y="128"/>
                  <a:pt x="193" y="122"/>
                </a:cubicBezTo>
                <a:cubicBezTo>
                  <a:pt x="216" y="64"/>
                  <a:pt x="239" y="29"/>
                  <a:pt x="263" y="29"/>
                </a:cubicBezTo>
                <a:close/>
                <a:moveTo>
                  <a:pt x="187" y="152"/>
                </a:moveTo>
                <a:lnTo>
                  <a:pt x="187" y="152"/>
                </a:lnTo>
                <a:cubicBezTo>
                  <a:pt x="199" y="152"/>
                  <a:pt x="210" y="158"/>
                  <a:pt x="222" y="163"/>
                </a:cubicBezTo>
                <a:cubicBezTo>
                  <a:pt x="216" y="169"/>
                  <a:pt x="210" y="169"/>
                  <a:pt x="199" y="175"/>
                </a:cubicBezTo>
                <a:cubicBezTo>
                  <a:pt x="193" y="181"/>
                  <a:pt x="187" y="187"/>
                  <a:pt x="181" y="187"/>
                </a:cubicBezTo>
                <a:cubicBezTo>
                  <a:pt x="181" y="175"/>
                  <a:pt x="181" y="163"/>
                  <a:pt x="187" y="152"/>
                </a:cubicBezTo>
                <a:close/>
                <a:moveTo>
                  <a:pt x="181" y="367"/>
                </a:moveTo>
                <a:lnTo>
                  <a:pt x="181" y="367"/>
                </a:lnTo>
                <a:cubicBezTo>
                  <a:pt x="187" y="373"/>
                  <a:pt x="193" y="379"/>
                  <a:pt x="199" y="385"/>
                </a:cubicBezTo>
                <a:cubicBezTo>
                  <a:pt x="210" y="391"/>
                  <a:pt x="216" y="391"/>
                  <a:pt x="222" y="396"/>
                </a:cubicBezTo>
                <a:cubicBezTo>
                  <a:pt x="210" y="402"/>
                  <a:pt x="199" y="408"/>
                  <a:pt x="187" y="408"/>
                </a:cubicBezTo>
                <a:cubicBezTo>
                  <a:pt x="181" y="396"/>
                  <a:pt x="181" y="385"/>
                  <a:pt x="181" y="367"/>
                </a:cubicBezTo>
                <a:close/>
                <a:moveTo>
                  <a:pt x="263" y="531"/>
                </a:moveTo>
                <a:lnTo>
                  <a:pt x="263" y="531"/>
                </a:lnTo>
                <a:cubicBezTo>
                  <a:pt x="239" y="531"/>
                  <a:pt x="216" y="495"/>
                  <a:pt x="193" y="437"/>
                </a:cubicBezTo>
                <a:cubicBezTo>
                  <a:pt x="216" y="432"/>
                  <a:pt x="239" y="426"/>
                  <a:pt x="263" y="414"/>
                </a:cubicBezTo>
                <a:cubicBezTo>
                  <a:pt x="286" y="426"/>
                  <a:pt x="304" y="432"/>
                  <a:pt x="327" y="437"/>
                </a:cubicBezTo>
                <a:cubicBezTo>
                  <a:pt x="309" y="495"/>
                  <a:pt x="280" y="531"/>
                  <a:pt x="263" y="531"/>
                </a:cubicBezTo>
                <a:close/>
                <a:moveTo>
                  <a:pt x="338" y="408"/>
                </a:moveTo>
                <a:lnTo>
                  <a:pt x="338" y="408"/>
                </a:lnTo>
                <a:cubicBezTo>
                  <a:pt x="321" y="408"/>
                  <a:pt x="309" y="402"/>
                  <a:pt x="298" y="396"/>
                </a:cubicBezTo>
                <a:cubicBezTo>
                  <a:pt x="304" y="391"/>
                  <a:pt x="315" y="391"/>
                  <a:pt x="321" y="385"/>
                </a:cubicBezTo>
                <a:cubicBezTo>
                  <a:pt x="327" y="379"/>
                  <a:pt x="338" y="373"/>
                  <a:pt x="344" y="367"/>
                </a:cubicBezTo>
                <a:cubicBezTo>
                  <a:pt x="338" y="385"/>
                  <a:pt x="338" y="396"/>
                  <a:pt x="338" y="408"/>
                </a:cubicBezTo>
                <a:close/>
                <a:moveTo>
                  <a:pt x="350" y="332"/>
                </a:moveTo>
                <a:lnTo>
                  <a:pt x="350" y="332"/>
                </a:lnTo>
                <a:cubicBezTo>
                  <a:pt x="333" y="338"/>
                  <a:pt x="321" y="350"/>
                  <a:pt x="304" y="356"/>
                </a:cubicBezTo>
                <a:cubicBezTo>
                  <a:pt x="292" y="367"/>
                  <a:pt x="274" y="373"/>
                  <a:pt x="263" y="379"/>
                </a:cubicBezTo>
                <a:cubicBezTo>
                  <a:pt x="245" y="373"/>
                  <a:pt x="234" y="367"/>
                  <a:pt x="216" y="356"/>
                </a:cubicBezTo>
                <a:cubicBezTo>
                  <a:pt x="199" y="350"/>
                  <a:pt x="187" y="338"/>
                  <a:pt x="175" y="332"/>
                </a:cubicBezTo>
                <a:cubicBezTo>
                  <a:pt x="175" y="315"/>
                  <a:pt x="169" y="297"/>
                  <a:pt x="169" y="280"/>
                </a:cubicBezTo>
                <a:cubicBezTo>
                  <a:pt x="169" y="262"/>
                  <a:pt x="175" y="245"/>
                  <a:pt x="175" y="227"/>
                </a:cubicBezTo>
                <a:cubicBezTo>
                  <a:pt x="187" y="222"/>
                  <a:pt x="199" y="210"/>
                  <a:pt x="216" y="204"/>
                </a:cubicBezTo>
                <a:cubicBezTo>
                  <a:pt x="234" y="192"/>
                  <a:pt x="245" y="187"/>
                  <a:pt x="263" y="181"/>
                </a:cubicBezTo>
                <a:cubicBezTo>
                  <a:pt x="274" y="187"/>
                  <a:pt x="292" y="192"/>
                  <a:pt x="304" y="204"/>
                </a:cubicBezTo>
                <a:cubicBezTo>
                  <a:pt x="321" y="210"/>
                  <a:pt x="333" y="222"/>
                  <a:pt x="350" y="227"/>
                </a:cubicBezTo>
                <a:cubicBezTo>
                  <a:pt x="350" y="245"/>
                  <a:pt x="350" y="262"/>
                  <a:pt x="350" y="280"/>
                </a:cubicBezTo>
                <a:cubicBezTo>
                  <a:pt x="350" y="297"/>
                  <a:pt x="350" y="315"/>
                  <a:pt x="350" y="332"/>
                </a:cubicBezTo>
                <a:close/>
                <a:moveTo>
                  <a:pt x="420" y="134"/>
                </a:moveTo>
                <a:lnTo>
                  <a:pt x="420" y="134"/>
                </a:lnTo>
                <a:cubicBezTo>
                  <a:pt x="449" y="134"/>
                  <a:pt x="467" y="146"/>
                  <a:pt x="478" y="158"/>
                </a:cubicBezTo>
                <a:cubicBezTo>
                  <a:pt x="484" y="169"/>
                  <a:pt x="473" y="204"/>
                  <a:pt x="449" y="233"/>
                </a:cubicBezTo>
                <a:cubicBezTo>
                  <a:pt x="443" y="245"/>
                  <a:pt x="437" y="251"/>
                  <a:pt x="432" y="257"/>
                </a:cubicBezTo>
                <a:cubicBezTo>
                  <a:pt x="414" y="245"/>
                  <a:pt x="397" y="227"/>
                  <a:pt x="379" y="210"/>
                </a:cubicBezTo>
                <a:cubicBezTo>
                  <a:pt x="373" y="187"/>
                  <a:pt x="373" y="163"/>
                  <a:pt x="368" y="140"/>
                </a:cubicBezTo>
                <a:cubicBezTo>
                  <a:pt x="385" y="140"/>
                  <a:pt x="403" y="134"/>
                  <a:pt x="420" y="134"/>
                </a:cubicBezTo>
                <a:close/>
                <a:moveTo>
                  <a:pt x="379" y="251"/>
                </a:moveTo>
                <a:lnTo>
                  <a:pt x="379" y="251"/>
                </a:lnTo>
                <a:cubicBezTo>
                  <a:pt x="391" y="262"/>
                  <a:pt x="403" y="268"/>
                  <a:pt x="408" y="280"/>
                </a:cubicBezTo>
                <a:cubicBezTo>
                  <a:pt x="403" y="286"/>
                  <a:pt x="391" y="297"/>
                  <a:pt x="379" y="303"/>
                </a:cubicBezTo>
                <a:cubicBezTo>
                  <a:pt x="379" y="297"/>
                  <a:pt x="379" y="286"/>
                  <a:pt x="379" y="280"/>
                </a:cubicBezTo>
                <a:cubicBezTo>
                  <a:pt x="379" y="268"/>
                  <a:pt x="379" y="262"/>
                  <a:pt x="379" y="251"/>
                </a:cubicBezTo>
                <a:close/>
                <a:moveTo>
                  <a:pt x="478" y="402"/>
                </a:moveTo>
                <a:lnTo>
                  <a:pt x="478" y="402"/>
                </a:lnTo>
                <a:cubicBezTo>
                  <a:pt x="467" y="414"/>
                  <a:pt x="449" y="426"/>
                  <a:pt x="420" y="426"/>
                </a:cubicBezTo>
                <a:cubicBezTo>
                  <a:pt x="403" y="426"/>
                  <a:pt x="385" y="420"/>
                  <a:pt x="368" y="414"/>
                </a:cubicBezTo>
                <a:cubicBezTo>
                  <a:pt x="373" y="396"/>
                  <a:pt x="373" y="373"/>
                  <a:pt x="379" y="350"/>
                </a:cubicBezTo>
                <a:cubicBezTo>
                  <a:pt x="397" y="332"/>
                  <a:pt x="414" y="315"/>
                  <a:pt x="432" y="303"/>
                </a:cubicBezTo>
                <a:cubicBezTo>
                  <a:pt x="437" y="309"/>
                  <a:pt x="443" y="315"/>
                  <a:pt x="449" y="321"/>
                </a:cubicBezTo>
                <a:cubicBezTo>
                  <a:pt x="473" y="356"/>
                  <a:pt x="484" y="391"/>
                  <a:pt x="478" y="4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406309" tIns="203155" rIns="406309" bIns="203155" anchor="ctr"/>
          <a:lstStyle/>
          <a:p>
            <a:endParaRPr lang="en-US" sz="3733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71707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F2E19C-EE75-FE34-9321-67BB63E92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4340146" cy="13716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F2953C-F0C5-2CBD-5105-6D10A59E27E0}"/>
              </a:ext>
            </a:extLst>
          </p:cNvPr>
          <p:cNvSpPr txBox="1"/>
          <p:nvPr/>
        </p:nvSpPr>
        <p:spPr>
          <a:xfrm>
            <a:off x="1399328" y="1955142"/>
            <a:ext cx="5042024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五、参与社区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32C8040-3505-06E9-3C93-83EBBFD1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328" y="3755644"/>
            <a:ext cx="15395643" cy="85386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1CDAE13-7718-2AEF-AC6F-AC3E3AAF504B}"/>
              </a:ext>
            </a:extLst>
          </p:cNvPr>
          <p:cNvSpPr txBox="1"/>
          <p:nvPr/>
        </p:nvSpPr>
        <p:spPr>
          <a:xfrm>
            <a:off x="1629675" y="12550666"/>
            <a:ext cx="14934948" cy="52322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https://github.com/orgs/apache/projects/130/views/3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010E06-0453-55AC-F8DD-2554B33EF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8299" y="3755644"/>
            <a:ext cx="5670864" cy="25829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C48276-095D-2164-E9C9-526C886D9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5696" y="7377397"/>
            <a:ext cx="5723467" cy="24722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D591F08-9E9D-8193-64D3-87DC30418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8299" y="10476024"/>
            <a:ext cx="5670864" cy="1818277"/>
          </a:xfrm>
          <a:prstGeom prst="rect">
            <a:avLst/>
          </a:prstGeom>
        </p:spPr>
      </p:pic>
      <p:sp>
        <p:nvSpPr>
          <p:cNvPr id="13" name="下箭头 12">
            <a:extLst>
              <a:ext uri="{FF2B5EF4-FFF2-40B4-BE49-F238E27FC236}">
                <a16:creationId xmlns:a16="http://schemas.microsoft.com/office/drawing/2014/main" id="{FD140606-3BBB-3828-6216-0DEA4BA1876E}"/>
              </a:ext>
            </a:extLst>
          </p:cNvPr>
          <p:cNvSpPr/>
          <p:nvPr/>
        </p:nvSpPr>
        <p:spPr>
          <a:xfrm>
            <a:off x="20634348" y="6224383"/>
            <a:ext cx="718765" cy="1267233"/>
          </a:xfrm>
          <a:prstGeom prst="downArrow">
            <a:avLst/>
          </a:prstGeom>
          <a:solidFill>
            <a:schemeClr val="accent1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331" tIns="96331" rIns="96331" bIns="96331" numCol="1" spcCol="38100" rtlCol="0" anchor="ctr">
            <a:spAutoFit/>
          </a:bodyPr>
          <a:lstStyle/>
          <a:p>
            <a:pPr algn="ctr" defTabSz="1564660" hangingPunct="0"/>
            <a:endParaRPr lang="zh-CN" altLang="en-US" sz="5867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71ABD89B-2881-2667-A6A5-D41B4AF7C632}"/>
              </a:ext>
            </a:extLst>
          </p:cNvPr>
          <p:cNvSpPr/>
          <p:nvPr/>
        </p:nvSpPr>
        <p:spPr>
          <a:xfrm>
            <a:off x="20608047" y="9337940"/>
            <a:ext cx="718765" cy="1267233"/>
          </a:xfrm>
          <a:prstGeom prst="downArrow">
            <a:avLst/>
          </a:prstGeom>
          <a:solidFill>
            <a:schemeClr val="accent1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331" tIns="96331" rIns="96331" bIns="96331" numCol="1" spcCol="38100" rtlCol="0" anchor="ctr">
            <a:spAutoFit/>
          </a:bodyPr>
          <a:lstStyle/>
          <a:p>
            <a:pPr algn="ctr" defTabSz="1564660" hangingPunct="0"/>
            <a:endParaRPr lang="zh-CN" altLang="en-US" sz="5867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0255992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8DB851-5764-B281-29CA-B629E2B37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40146" cy="13716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1F2953C-F0C5-2CBD-5105-6D10A59E27E0}"/>
              </a:ext>
            </a:extLst>
          </p:cNvPr>
          <p:cNvSpPr txBox="1"/>
          <p:nvPr/>
        </p:nvSpPr>
        <p:spPr>
          <a:xfrm>
            <a:off x="1399328" y="1955142"/>
            <a:ext cx="5042024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五、参与社区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AC2AF5-BC4B-8CC2-0983-D53A79FE0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726" y="3648881"/>
            <a:ext cx="6481963" cy="86316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1597D2-1A5E-6818-1DBA-B0BE3553C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600" y="3643043"/>
            <a:ext cx="6333964" cy="86316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78761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656DCE-0535-2C40-853C-BA412D8CD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84"/>
            <a:ext cx="24383999" cy="13716003"/>
          </a:xfrm>
          <a:prstGeom prst="rect">
            <a:avLst/>
          </a:prstGeom>
        </p:spPr>
      </p:pic>
      <p:sp>
        <p:nvSpPr>
          <p:cNvPr id="5" name="Shape 126"/>
          <p:cNvSpPr/>
          <p:nvPr/>
        </p:nvSpPr>
        <p:spPr>
          <a:xfrm>
            <a:off x="0" y="6521071"/>
            <a:ext cx="24384000" cy="25296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ctr"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CN" sz="13800" spc="700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+mn-ea"/>
              </a:rPr>
              <a:t>THANKS</a:t>
            </a:r>
          </a:p>
        </p:txBody>
      </p:sp>
      <p:sp>
        <p:nvSpPr>
          <p:cNvPr id="1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14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15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16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17" name="文本框 5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19" name="文本框 6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20" name="文本框 7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21" name="文本框 8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23" name="文本框 9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CC0543-F2FB-0254-F794-F93B54275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80" y="1008812"/>
            <a:ext cx="4831683" cy="8424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CFE08A-0F53-E4A1-B079-CCD7DB590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220" y="969734"/>
            <a:ext cx="6256421" cy="93486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94AFD28-0E96-986E-9707-A53A359125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21" t="22840" r="7447" b="12848"/>
          <a:stretch/>
        </p:blipFill>
        <p:spPr>
          <a:xfrm>
            <a:off x="1033584" y="9390435"/>
            <a:ext cx="3329728" cy="333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6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F2EA2D-D00F-A03E-4C0F-CD5A225B2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217" y="-24064"/>
            <a:ext cx="24767166" cy="13956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4241FB-5F23-85CB-30C8-CC4DE4B15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218" y="-12438"/>
            <a:ext cx="10442128" cy="13956632"/>
          </a:xfrm>
          <a:prstGeom prst="rect">
            <a:avLst/>
          </a:prstGeom>
        </p:spPr>
      </p:pic>
      <p:sp>
        <p:nvSpPr>
          <p:cNvPr id="1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 sz="200">
                <a:solidFill>
                  <a:srgbClr val="FFFFFF"/>
                </a:solidFill>
              </a:rPr>
              <a:t>E6636BC20180234D78A0072836F0B95062B9B20810913BD0AED98935B1492B897B4BBB38B16E6B0F22692D083846AAEBAC1921FA11D0BB911BBFC2ED777E1BDA24FF37ADA727C44784C22AB760024A932763E8C37394322008E701950F29DC18DD8622949E3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F3BAB9-17B4-4532-E01D-4CEF2678C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20" y="833958"/>
            <a:ext cx="6682604" cy="11651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05DE6C-5090-5B52-197B-E4E8BE823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697" y="6701"/>
            <a:ext cx="8117306" cy="1992430"/>
          </a:xfrm>
          <a:prstGeom prst="rect">
            <a:avLst/>
          </a:prstGeom>
        </p:spPr>
      </p:pic>
      <p:sp>
        <p:nvSpPr>
          <p:cNvPr id="20" name="文本框 1">
            <a:extLst>
              <a:ext uri="{FF2B5EF4-FFF2-40B4-BE49-F238E27FC236}">
                <a16:creationId xmlns:a16="http://schemas.microsoft.com/office/drawing/2014/main" id="{0E5E3A17-7A4F-618A-4987-E7B71A0ECBA8}"/>
              </a:ext>
            </a:extLst>
          </p:cNvPr>
          <p:cNvSpPr txBox="1"/>
          <p:nvPr/>
        </p:nvSpPr>
        <p:spPr>
          <a:xfrm>
            <a:off x="11686041" y="2423306"/>
            <a:ext cx="1056614" cy="107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9526" tIns="49526" rIns="49526" bIns="49526" anchor="ctr">
            <a:spAutoFit/>
          </a:bodyPr>
          <a:lstStyle>
            <a:lvl1pPr algn="l" defTabSz="490855">
              <a:lnSpc>
                <a:spcPct val="110000"/>
              </a:lnSpc>
              <a:defRPr sz="6000" b="1">
                <a:solidFill>
                  <a:srgbClr val="53585F"/>
                </a:solidFill>
                <a:latin typeface="Alibaba Sans 102"/>
                <a:ea typeface="Alibaba Sans 102"/>
                <a:cs typeface="Alibaba Sans 102"/>
                <a:sym typeface="Alibaba Sans 102"/>
              </a:defRPr>
            </a:lvl1pPr>
          </a:lstStyle>
          <a:p>
            <a:pPr defTabSz="490862"/>
            <a:r>
              <a:rPr dirty="0">
                <a:solidFill>
                  <a:srgbClr val="4554D4"/>
                </a:solidFill>
              </a:rPr>
              <a:t>01</a:t>
            </a:r>
          </a:p>
        </p:txBody>
      </p:sp>
      <p:sp>
        <p:nvSpPr>
          <p:cNvPr id="21" name="文本框 1">
            <a:extLst>
              <a:ext uri="{FF2B5EF4-FFF2-40B4-BE49-F238E27FC236}">
                <a16:creationId xmlns:a16="http://schemas.microsoft.com/office/drawing/2014/main" id="{C72C43F7-407C-097A-75A8-EF91F129BA35}"/>
              </a:ext>
            </a:extLst>
          </p:cNvPr>
          <p:cNvSpPr txBox="1"/>
          <p:nvPr/>
        </p:nvSpPr>
        <p:spPr>
          <a:xfrm>
            <a:off x="11686041" y="4274298"/>
            <a:ext cx="1056614" cy="107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9526" tIns="49526" rIns="49526" bIns="49526" anchor="ctr">
            <a:spAutoFit/>
          </a:bodyPr>
          <a:lstStyle>
            <a:lvl1pPr algn="l" defTabSz="490855">
              <a:lnSpc>
                <a:spcPct val="110000"/>
              </a:lnSpc>
              <a:defRPr sz="6000" b="1">
                <a:solidFill>
                  <a:srgbClr val="53585F"/>
                </a:solidFill>
                <a:latin typeface="Alibaba Sans 102"/>
                <a:ea typeface="Alibaba Sans 102"/>
                <a:cs typeface="Alibaba Sans 102"/>
                <a:sym typeface="Alibaba Sans 102"/>
              </a:defRPr>
            </a:lvl1pPr>
          </a:lstStyle>
          <a:p>
            <a:pPr defTabSz="490862"/>
            <a:r>
              <a:rPr dirty="0">
                <a:solidFill>
                  <a:srgbClr val="4554D4"/>
                </a:solidFill>
              </a:rPr>
              <a:t>02</a:t>
            </a:r>
          </a:p>
        </p:txBody>
      </p:sp>
      <p:sp>
        <p:nvSpPr>
          <p:cNvPr id="22" name="文本框 1">
            <a:extLst>
              <a:ext uri="{FF2B5EF4-FFF2-40B4-BE49-F238E27FC236}">
                <a16:creationId xmlns:a16="http://schemas.microsoft.com/office/drawing/2014/main" id="{6668CBE9-37EF-5C55-839E-261B1240ACCE}"/>
              </a:ext>
            </a:extLst>
          </p:cNvPr>
          <p:cNvSpPr txBox="1"/>
          <p:nvPr/>
        </p:nvSpPr>
        <p:spPr>
          <a:xfrm>
            <a:off x="11686041" y="6075132"/>
            <a:ext cx="1056614" cy="107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9526" tIns="49526" rIns="49526" bIns="49526" anchor="ctr">
            <a:spAutoFit/>
          </a:bodyPr>
          <a:lstStyle>
            <a:lvl1pPr algn="l" defTabSz="490855">
              <a:lnSpc>
                <a:spcPct val="110000"/>
              </a:lnSpc>
              <a:defRPr sz="6000" b="1">
                <a:solidFill>
                  <a:srgbClr val="53585F"/>
                </a:solidFill>
                <a:latin typeface="Alibaba Sans 102"/>
                <a:ea typeface="Alibaba Sans 102"/>
                <a:cs typeface="Alibaba Sans 102"/>
                <a:sym typeface="Alibaba Sans 102"/>
              </a:defRPr>
            </a:lvl1pPr>
          </a:lstStyle>
          <a:p>
            <a:pPr defTabSz="490862"/>
            <a:r>
              <a:rPr dirty="0">
                <a:solidFill>
                  <a:srgbClr val="4554D4"/>
                </a:solidFill>
              </a:rPr>
              <a:t>03</a:t>
            </a:r>
          </a:p>
        </p:txBody>
      </p:sp>
      <p:sp>
        <p:nvSpPr>
          <p:cNvPr id="23" name="IT基础设施云化">
            <a:extLst>
              <a:ext uri="{FF2B5EF4-FFF2-40B4-BE49-F238E27FC236}">
                <a16:creationId xmlns:a16="http://schemas.microsoft.com/office/drawing/2014/main" id="{F6D0BB0F-514E-3F19-AD72-FFF2EA147A4C}"/>
              </a:ext>
            </a:extLst>
          </p:cNvPr>
          <p:cNvSpPr txBox="1"/>
          <p:nvPr/>
        </p:nvSpPr>
        <p:spPr>
          <a:xfrm>
            <a:off x="12742650" y="2626322"/>
            <a:ext cx="3673370" cy="734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2" tIns="28222" rIns="28222" bIns="28222">
            <a:spAutoFit/>
          </a:bodyPr>
          <a:lstStyle>
            <a:lvl1pPr algn="l" defTabSz="458469">
              <a:defRPr sz="5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defTabSz="458476"/>
            <a:r>
              <a:rPr lang="en-US" altLang="zh-CN" sz="4400" dirty="0"/>
              <a:t>Dubbo </a:t>
            </a:r>
            <a:r>
              <a:rPr lang="zh-CN" altLang="en-US" sz="4400" dirty="0"/>
              <a:t>是什么</a:t>
            </a:r>
          </a:p>
        </p:txBody>
      </p:sp>
      <p:sp>
        <p:nvSpPr>
          <p:cNvPr id="24" name="IT基础设施云化">
            <a:extLst>
              <a:ext uri="{FF2B5EF4-FFF2-40B4-BE49-F238E27FC236}">
                <a16:creationId xmlns:a16="http://schemas.microsoft.com/office/drawing/2014/main" id="{4C847E16-4FDD-F22E-7E4A-8B744B3E48F9}"/>
              </a:ext>
            </a:extLst>
          </p:cNvPr>
          <p:cNvSpPr txBox="1"/>
          <p:nvPr/>
        </p:nvSpPr>
        <p:spPr>
          <a:xfrm>
            <a:off x="12742650" y="4434292"/>
            <a:ext cx="1166273" cy="734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2" tIns="28222" rIns="28222" bIns="28222">
            <a:spAutoFit/>
          </a:bodyPr>
          <a:lstStyle>
            <a:lvl1pPr algn="l" defTabSz="458469">
              <a:defRPr sz="5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defTabSz="458476"/>
            <a:r>
              <a:rPr lang="zh-CN" altLang="en-US" sz="4400" dirty="0"/>
              <a:t>现状</a:t>
            </a:r>
          </a:p>
        </p:txBody>
      </p:sp>
      <p:sp>
        <p:nvSpPr>
          <p:cNvPr id="25" name="IT基础设施云化">
            <a:extLst>
              <a:ext uri="{FF2B5EF4-FFF2-40B4-BE49-F238E27FC236}">
                <a16:creationId xmlns:a16="http://schemas.microsoft.com/office/drawing/2014/main" id="{BF4658A9-6606-51F9-3672-07CBE32345B7}"/>
              </a:ext>
            </a:extLst>
          </p:cNvPr>
          <p:cNvSpPr txBox="1"/>
          <p:nvPr/>
        </p:nvSpPr>
        <p:spPr>
          <a:xfrm>
            <a:off x="12742650" y="6280638"/>
            <a:ext cx="1166273" cy="734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2" tIns="28222" rIns="28222" bIns="28222">
            <a:spAutoFit/>
          </a:bodyPr>
          <a:lstStyle>
            <a:lvl1pPr algn="l" defTabSz="458469">
              <a:defRPr sz="5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defTabSz="458476"/>
            <a:r>
              <a:rPr lang="zh-CN" altLang="en-US" sz="4400" dirty="0"/>
              <a:t>思考</a:t>
            </a:r>
          </a:p>
        </p:txBody>
      </p:sp>
      <p:sp>
        <p:nvSpPr>
          <p:cNvPr id="26" name="文本框 1">
            <a:extLst>
              <a:ext uri="{FF2B5EF4-FFF2-40B4-BE49-F238E27FC236}">
                <a16:creationId xmlns:a16="http://schemas.microsoft.com/office/drawing/2014/main" id="{945C93E0-36B2-F636-F374-8F90B2E998A2}"/>
              </a:ext>
            </a:extLst>
          </p:cNvPr>
          <p:cNvSpPr txBox="1"/>
          <p:nvPr/>
        </p:nvSpPr>
        <p:spPr>
          <a:xfrm>
            <a:off x="11686043" y="7875964"/>
            <a:ext cx="1056614" cy="107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9526" tIns="49526" rIns="49526" bIns="49526" anchor="ctr">
            <a:spAutoFit/>
          </a:bodyPr>
          <a:lstStyle>
            <a:lvl1pPr algn="l" defTabSz="490855">
              <a:lnSpc>
                <a:spcPct val="110000"/>
              </a:lnSpc>
              <a:defRPr sz="6000" b="1">
                <a:solidFill>
                  <a:srgbClr val="53585F"/>
                </a:solidFill>
                <a:latin typeface="Alibaba Sans 102"/>
                <a:ea typeface="Alibaba Sans 102"/>
                <a:cs typeface="Alibaba Sans 102"/>
                <a:sym typeface="Alibaba Sans 102"/>
              </a:defRPr>
            </a:lvl1pPr>
          </a:lstStyle>
          <a:p>
            <a:pPr defTabSz="490862"/>
            <a:r>
              <a:rPr dirty="0">
                <a:solidFill>
                  <a:srgbClr val="4554D4"/>
                </a:solidFill>
              </a:rPr>
              <a:t>0</a:t>
            </a:r>
            <a:r>
              <a:rPr lang="en-US" dirty="0">
                <a:solidFill>
                  <a:srgbClr val="4554D4"/>
                </a:solidFill>
              </a:rPr>
              <a:t>4</a:t>
            </a:r>
            <a:endParaRPr dirty="0">
              <a:solidFill>
                <a:srgbClr val="4554D4"/>
              </a:solidFill>
            </a:endParaRPr>
          </a:p>
        </p:txBody>
      </p:sp>
      <p:sp>
        <p:nvSpPr>
          <p:cNvPr id="27" name="IT基础设施云化">
            <a:extLst>
              <a:ext uri="{FF2B5EF4-FFF2-40B4-BE49-F238E27FC236}">
                <a16:creationId xmlns:a16="http://schemas.microsoft.com/office/drawing/2014/main" id="{7825D3B8-251C-1FED-ED48-EBFFF72BFF77}"/>
              </a:ext>
            </a:extLst>
          </p:cNvPr>
          <p:cNvSpPr txBox="1"/>
          <p:nvPr/>
        </p:nvSpPr>
        <p:spPr>
          <a:xfrm>
            <a:off x="12742650" y="8082524"/>
            <a:ext cx="1166273" cy="734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2" tIns="28222" rIns="28222" bIns="28222">
            <a:spAutoFit/>
          </a:bodyPr>
          <a:lstStyle>
            <a:lvl1pPr algn="l" defTabSz="458469">
              <a:defRPr sz="5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defTabSz="458476"/>
            <a:r>
              <a:rPr lang="zh-CN" altLang="en-US" sz="4400" dirty="0"/>
              <a:t>规划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4BB34FC-512B-FB40-F565-8EB6C779D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9" y="3902872"/>
            <a:ext cx="11791042" cy="5421792"/>
          </a:xfrm>
          <a:prstGeom prst="rect">
            <a:avLst/>
          </a:prstGeom>
        </p:spPr>
      </p:pic>
      <p:sp>
        <p:nvSpPr>
          <p:cNvPr id="3" name="文本框 1">
            <a:extLst>
              <a:ext uri="{FF2B5EF4-FFF2-40B4-BE49-F238E27FC236}">
                <a16:creationId xmlns:a16="http://schemas.microsoft.com/office/drawing/2014/main" id="{B9323AF3-E5B5-1D1D-7CCF-9E50E08B356B}"/>
              </a:ext>
            </a:extLst>
          </p:cNvPr>
          <p:cNvSpPr txBox="1"/>
          <p:nvPr/>
        </p:nvSpPr>
        <p:spPr>
          <a:xfrm>
            <a:off x="11686041" y="9674100"/>
            <a:ext cx="1056614" cy="1077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9526" tIns="49526" rIns="49526" bIns="49526" anchor="ctr">
            <a:spAutoFit/>
          </a:bodyPr>
          <a:lstStyle>
            <a:lvl1pPr algn="l" defTabSz="490855">
              <a:lnSpc>
                <a:spcPct val="110000"/>
              </a:lnSpc>
              <a:defRPr sz="6000" b="1">
                <a:solidFill>
                  <a:srgbClr val="53585F"/>
                </a:solidFill>
                <a:latin typeface="Alibaba Sans 102"/>
                <a:ea typeface="Alibaba Sans 102"/>
                <a:cs typeface="Alibaba Sans 102"/>
                <a:sym typeface="Alibaba Sans 102"/>
              </a:defRPr>
            </a:lvl1pPr>
          </a:lstStyle>
          <a:p>
            <a:pPr defTabSz="490862"/>
            <a:r>
              <a:rPr dirty="0">
                <a:solidFill>
                  <a:srgbClr val="4554D4"/>
                </a:solidFill>
              </a:rPr>
              <a:t>0</a:t>
            </a:r>
            <a:r>
              <a:rPr lang="en-US" altLang="zh-CN" dirty="0">
                <a:solidFill>
                  <a:srgbClr val="4554D4"/>
                </a:solidFill>
              </a:rPr>
              <a:t>5</a:t>
            </a:r>
            <a:endParaRPr dirty="0">
              <a:solidFill>
                <a:srgbClr val="4554D4"/>
              </a:solidFill>
            </a:endParaRPr>
          </a:p>
        </p:txBody>
      </p:sp>
      <p:sp>
        <p:nvSpPr>
          <p:cNvPr id="5" name="IT基础设施云化">
            <a:extLst>
              <a:ext uri="{FF2B5EF4-FFF2-40B4-BE49-F238E27FC236}">
                <a16:creationId xmlns:a16="http://schemas.microsoft.com/office/drawing/2014/main" id="{34C12007-AFF4-EEE9-B665-A1C3DEFCAEB4}"/>
              </a:ext>
            </a:extLst>
          </p:cNvPr>
          <p:cNvSpPr txBox="1"/>
          <p:nvPr/>
        </p:nvSpPr>
        <p:spPr>
          <a:xfrm>
            <a:off x="12742650" y="9880660"/>
            <a:ext cx="2275551" cy="734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8222" tIns="28222" rIns="28222" bIns="28222">
            <a:spAutoFit/>
          </a:bodyPr>
          <a:lstStyle>
            <a:lvl1pPr algn="l" defTabSz="458469">
              <a:defRPr sz="5000">
                <a:solidFill>
                  <a:srgbClr val="53585F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pPr defTabSz="458476"/>
            <a:r>
              <a:rPr lang="zh-CN" altLang="en-US" sz="4400" dirty="0"/>
              <a:t>参与社区</a:t>
            </a:r>
          </a:p>
        </p:txBody>
      </p:sp>
    </p:spTree>
    <p:extLst>
      <p:ext uri="{BB962C8B-B14F-4D97-AF65-F5344CB8AC3E}">
        <p14:creationId xmlns:p14="http://schemas.microsoft.com/office/powerpoint/2010/main" val="19818507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6E1FA9-689B-662C-FBF5-C8D8478E2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40146" cy="13716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6104AC-2F6D-DFAC-418F-7E1F6B2783FC}"/>
              </a:ext>
            </a:extLst>
          </p:cNvPr>
          <p:cNvSpPr txBox="1"/>
          <p:nvPr/>
        </p:nvSpPr>
        <p:spPr>
          <a:xfrm>
            <a:off x="1399328" y="1955142"/>
            <a:ext cx="7071426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一、</a:t>
            </a:r>
            <a:r>
              <a:rPr lang="en-US" altLang="zh-CN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Dubbo</a:t>
            </a:r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 是什么</a:t>
            </a:r>
          </a:p>
        </p:txBody>
      </p:sp>
      <p:pic>
        <p:nvPicPr>
          <p:cNvPr id="1026" name="Picture 2" descr="dubbo-rpc">
            <a:extLst>
              <a:ext uri="{FF2B5EF4-FFF2-40B4-BE49-F238E27FC236}">
                <a16:creationId xmlns:a16="http://schemas.microsoft.com/office/drawing/2014/main" id="{9E681A03-62AB-E33A-FCD0-882F7F76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3" y="4792431"/>
            <a:ext cx="21226915" cy="413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9089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8078DC-7FE2-84D4-81F8-6A5C22E7E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00" y="-7589"/>
            <a:ext cx="24353616" cy="137235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6104AC-2F6D-DFAC-418F-7E1F6B2783FC}"/>
              </a:ext>
            </a:extLst>
          </p:cNvPr>
          <p:cNvSpPr txBox="1"/>
          <p:nvPr/>
        </p:nvSpPr>
        <p:spPr>
          <a:xfrm>
            <a:off x="1399329" y="1955143"/>
            <a:ext cx="7071428" cy="117943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defTabSz="156466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一、</a:t>
            </a:r>
            <a:r>
              <a:rPr lang="en-US" altLang="zh-CN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Dubbo</a:t>
            </a:r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 是什么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8EB42C-8A42-493E-FCED-B413572EEF90}"/>
              </a:ext>
            </a:extLst>
          </p:cNvPr>
          <p:cNvSpPr txBox="1"/>
          <p:nvPr/>
        </p:nvSpPr>
        <p:spPr>
          <a:xfrm>
            <a:off x="3916584" y="5151063"/>
            <a:ext cx="4080352" cy="25976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开箱即用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易用性高</a:t>
            </a:r>
          </a:p>
          <a:p>
            <a:pPr marL="762010" indent="-7620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功能丰富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1E51D74-4BEA-F468-3182-FDF4759287D2}"/>
              </a:ext>
            </a:extLst>
          </p:cNvPr>
          <p:cNvGrpSpPr/>
          <p:nvPr/>
        </p:nvGrpSpPr>
        <p:grpSpPr>
          <a:xfrm>
            <a:off x="1399328" y="5517248"/>
            <a:ext cx="2018124" cy="2018648"/>
            <a:chOff x="821553" y="1483287"/>
            <a:chExt cx="1529720" cy="1530119"/>
          </a:xfrm>
        </p:grpSpPr>
        <p:sp>
          <p:nvSpPr>
            <p:cNvPr id="12" name="Oval 84">
              <a:extLst>
                <a:ext uri="{FF2B5EF4-FFF2-40B4-BE49-F238E27FC236}">
                  <a16:creationId xmlns:a16="http://schemas.microsoft.com/office/drawing/2014/main" id="{44CA5062-5EF0-0AE0-0677-7FB4ECB7A675}"/>
                </a:ext>
              </a:extLst>
            </p:cNvPr>
            <p:cNvSpPr/>
            <p:nvPr/>
          </p:nvSpPr>
          <p:spPr bwMode="auto">
            <a:xfrm>
              <a:off x="821553" y="1483287"/>
              <a:ext cx="1529720" cy="1530119"/>
            </a:xfrm>
            <a:prstGeom prst="ellipse">
              <a:avLst/>
            </a:prstGeom>
            <a:solidFill>
              <a:srgbClr val="1EA18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3250666">
                <a:defRPr/>
              </a:pPr>
              <a:endParaRPr lang="en-US" sz="9600" dirty="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13" name="Shape 2746">
              <a:extLst>
                <a:ext uri="{FF2B5EF4-FFF2-40B4-BE49-F238E27FC236}">
                  <a16:creationId xmlns:a16="http://schemas.microsoft.com/office/drawing/2014/main" id="{3A41162F-13D2-8A6F-F247-0D82FA618E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0013" y="1891946"/>
              <a:ext cx="712800" cy="71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8092" tIns="38092" rIns="38092" bIns="38092" anchor="ctr"/>
            <a:lstStyle/>
            <a:p>
              <a:pPr defTabSz="45707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05BB1F1-A12F-A7D3-DF24-DDDAA6421746}"/>
              </a:ext>
            </a:extLst>
          </p:cNvPr>
          <p:cNvGrpSpPr/>
          <p:nvPr/>
        </p:nvGrpSpPr>
        <p:grpSpPr>
          <a:xfrm>
            <a:off x="1399328" y="9385374"/>
            <a:ext cx="2018124" cy="2018648"/>
            <a:chOff x="3905731" y="3149652"/>
            <a:chExt cx="1529720" cy="1530119"/>
          </a:xfrm>
        </p:grpSpPr>
        <p:sp>
          <p:nvSpPr>
            <p:cNvPr id="32" name="Oval 91">
              <a:extLst>
                <a:ext uri="{FF2B5EF4-FFF2-40B4-BE49-F238E27FC236}">
                  <a16:creationId xmlns:a16="http://schemas.microsoft.com/office/drawing/2014/main" id="{2C0460DB-886C-2F89-BF08-0FFD6FB6E62C}"/>
                </a:ext>
              </a:extLst>
            </p:cNvPr>
            <p:cNvSpPr/>
            <p:nvPr/>
          </p:nvSpPr>
          <p:spPr bwMode="auto">
            <a:xfrm>
              <a:off x="3905731" y="3149652"/>
              <a:ext cx="1529720" cy="1530119"/>
            </a:xfrm>
            <a:prstGeom prst="ellipse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3250666">
                <a:defRPr/>
              </a:pPr>
              <a:endParaRPr lang="en-US" sz="9600" dirty="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33" name="Shape 2932">
              <a:extLst>
                <a:ext uri="{FF2B5EF4-FFF2-40B4-BE49-F238E27FC236}">
                  <a16:creationId xmlns:a16="http://schemas.microsoft.com/office/drawing/2014/main" id="{A3DCC987-C5EE-DA60-2A1D-692C90A13B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4991" y="3558311"/>
              <a:ext cx="871200" cy="71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12000"/>
                  </a:moveTo>
                  <a:cubicBezTo>
                    <a:pt x="1421" y="12000"/>
                    <a:pt x="982" y="11462"/>
                    <a:pt x="982" y="10800"/>
                  </a:cubicBezTo>
                  <a:cubicBezTo>
                    <a:pt x="982" y="10138"/>
                    <a:pt x="1421" y="9600"/>
                    <a:pt x="1964" y="9600"/>
                  </a:cubicBezTo>
                  <a:cubicBezTo>
                    <a:pt x="2505" y="9600"/>
                    <a:pt x="2945" y="10138"/>
                    <a:pt x="2945" y="10800"/>
                  </a:cubicBezTo>
                  <a:cubicBezTo>
                    <a:pt x="2945" y="11462"/>
                    <a:pt x="2505" y="12000"/>
                    <a:pt x="1964" y="12000"/>
                  </a:cubicBezTo>
                  <a:moveTo>
                    <a:pt x="21456" y="10376"/>
                  </a:moveTo>
                  <a:lnTo>
                    <a:pt x="18511" y="6776"/>
                  </a:lnTo>
                  <a:cubicBezTo>
                    <a:pt x="18422" y="6667"/>
                    <a:pt x="18299" y="6600"/>
                    <a:pt x="18164" y="6600"/>
                  </a:cubicBezTo>
                  <a:cubicBezTo>
                    <a:pt x="17892" y="6600"/>
                    <a:pt x="17673" y="6869"/>
                    <a:pt x="17673" y="7200"/>
                  </a:cubicBezTo>
                  <a:cubicBezTo>
                    <a:pt x="17673" y="7366"/>
                    <a:pt x="17728" y="7516"/>
                    <a:pt x="17817" y="7624"/>
                  </a:cubicBezTo>
                  <a:lnTo>
                    <a:pt x="19924" y="10200"/>
                  </a:lnTo>
                  <a:lnTo>
                    <a:pt x="8058" y="10200"/>
                  </a:lnTo>
                  <a:lnTo>
                    <a:pt x="14727" y="2048"/>
                  </a:lnTo>
                  <a:lnTo>
                    <a:pt x="14727" y="5400"/>
                  </a:lnTo>
                  <a:cubicBezTo>
                    <a:pt x="14727" y="5732"/>
                    <a:pt x="14947" y="6000"/>
                    <a:pt x="15218" y="6000"/>
                  </a:cubicBezTo>
                  <a:cubicBezTo>
                    <a:pt x="15489" y="6000"/>
                    <a:pt x="15709" y="5732"/>
                    <a:pt x="15709" y="5400"/>
                  </a:cubicBezTo>
                  <a:lnTo>
                    <a:pt x="15709" y="600"/>
                  </a:lnTo>
                  <a:cubicBezTo>
                    <a:pt x="15709" y="269"/>
                    <a:pt x="15489" y="0"/>
                    <a:pt x="15218" y="0"/>
                  </a:cubicBezTo>
                  <a:lnTo>
                    <a:pt x="11291" y="0"/>
                  </a:lnTo>
                  <a:cubicBezTo>
                    <a:pt x="11020" y="0"/>
                    <a:pt x="10800" y="269"/>
                    <a:pt x="10800" y="600"/>
                  </a:cubicBezTo>
                  <a:cubicBezTo>
                    <a:pt x="10800" y="932"/>
                    <a:pt x="11020" y="1200"/>
                    <a:pt x="11291" y="1200"/>
                  </a:cubicBezTo>
                  <a:lnTo>
                    <a:pt x="14033" y="1200"/>
                  </a:lnTo>
                  <a:lnTo>
                    <a:pt x="6669" y="10200"/>
                  </a:lnTo>
                  <a:lnTo>
                    <a:pt x="3858" y="10200"/>
                  </a:lnTo>
                  <a:cubicBezTo>
                    <a:pt x="3639" y="9167"/>
                    <a:pt x="2877" y="8400"/>
                    <a:pt x="1964" y="8400"/>
                  </a:cubicBezTo>
                  <a:cubicBezTo>
                    <a:pt x="879" y="8400"/>
                    <a:pt x="0" y="9475"/>
                    <a:pt x="0" y="10800"/>
                  </a:cubicBezTo>
                  <a:cubicBezTo>
                    <a:pt x="0" y="12125"/>
                    <a:pt x="879" y="13200"/>
                    <a:pt x="1964" y="13200"/>
                  </a:cubicBezTo>
                  <a:cubicBezTo>
                    <a:pt x="2877" y="13200"/>
                    <a:pt x="3639" y="12434"/>
                    <a:pt x="3858" y="11400"/>
                  </a:cubicBezTo>
                  <a:lnTo>
                    <a:pt x="6669" y="11400"/>
                  </a:lnTo>
                  <a:lnTo>
                    <a:pt x="14033" y="20400"/>
                  </a:lnTo>
                  <a:lnTo>
                    <a:pt x="11291" y="20400"/>
                  </a:lnTo>
                  <a:cubicBezTo>
                    <a:pt x="11020" y="20400"/>
                    <a:pt x="10800" y="20669"/>
                    <a:pt x="10800" y="21000"/>
                  </a:cubicBezTo>
                  <a:cubicBezTo>
                    <a:pt x="10800" y="21332"/>
                    <a:pt x="11020" y="21600"/>
                    <a:pt x="11291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6200"/>
                  </a:lnTo>
                  <a:cubicBezTo>
                    <a:pt x="15709" y="15869"/>
                    <a:pt x="15489" y="15600"/>
                    <a:pt x="15218" y="15600"/>
                  </a:cubicBezTo>
                  <a:cubicBezTo>
                    <a:pt x="14947" y="15600"/>
                    <a:pt x="14727" y="15869"/>
                    <a:pt x="14727" y="16200"/>
                  </a:cubicBezTo>
                  <a:lnTo>
                    <a:pt x="14727" y="19552"/>
                  </a:lnTo>
                  <a:lnTo>
                    <a:pt x="8058" y="11400"/>
                  </a:lnTo>
                  <a:lnTo>
                    <a:pt x="19924" y="11400"/>
                  </a:lnTo>
                  <a:lnTo>
                    <a:pt x="17817" y="13976"/>
                  </a:lnTo>
                  <a:cubicBezTo>
                    <a:pt x="17728" y="14085"/>
                    <a:pt x="17673" y="14235"/>
                    <a:pt x="17673" y="14400"/>
                  </a:cubicBezTo>
                  <a:cubicBezTo>
                    <a:pt x="17673" y="14732"/>
                    <a:pt x="17892" y="15000"/>
                    <a:pt x="18164" y="15000"/>
                  </a:cubicBezTo>
                  <a:cubicBezTo>
                    <a:pt x="18299" y="15000"/>
                    <a:pt x="18422" y="14933"/>
                    <a:pt x="18511" y="14824"/>
                  </a:cubicBezTo>
                  <a:lnTo>
                    <a:pt x="21456" y="11224"/>
                  </a:lnTo>
                  <a:cubicBezTo>
                    <a:pt x="21545" y="11116"/>
                    <a:pt x="21600" y="10966"/>
                    <a:pt x="21600" y="10800"/>
                  </a:cubicBezTo>
                  <a:cubicBezTo>
                    <a:pt x="21600" y="10635"/>
                    <a:pt x="21545" y="10485"/>
                    <a:pt x="21456" y="10376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8092" tIns="38092" rIns="38092" bIns="38092" anchor="ctr"/>
            <a:lstStyle/>
            <a:p>
              <a:pPr defTabSz="45707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6289BF0-82A2-04B0-D4CD-F389B415E60E}"/>
              </a:ext>
            </a:extLst>
          </p:cNvPr>
          <p:cNvGrpSpPr/>
          <p:nvPr/>
        </p:nvGrpSpPr>
        <p:grpSpPr>
          <a:xfrm>
            <a:off x="10934385" y="5521148"/>
            <a:ext cx="2018126" cy="2018652"/>
            <a:chOff x="3914833" y="1175463"/>
            <a:chExt cx="1529720" cy="1530119"/>
          </a:xfrm>
        </p:grpSpPr>
        <p:sp>
          <p:nvSpPr>
            <p:cNvPr id="30" name="Oval 87">
              <a:extLst>
                <a:ext uri="{FF2B5EF4-FFF2-40B4-BE49-F238E27FC236}">
                  <a16:creationId xmlns:a16="http://schemas.microsoft.com/office/drawing/2014/main" id="{D8E09B2D-F393-12B1-D9C8-180A6FAA48A1}"/>
                </a:ext>
              </a:extLst>
            </p:cNvPr>
            <p:cNvSpPr/>
            <p:nvPr/>
          </p:nvSpPr>
          <p:spPr bwMode="auto">
            <a:xfrm>
              <a:off x="3914833" y="1175463"/>
              <a:ext cx="1529720" cy="1530119"/>
            </a:xfrm>
            <a:prstGeom prst="ellipse">
              <a:avLst/>
            </a:prstGeom>
            <a:solidFill>
              <a:srgbClr val="F29B26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3250666">
                <a:defRPr/>
              </a:pPr>
              <a:endParaRPr lang="en-US" sz="9600" dirty="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34" name="Shape 2584">
              <a:extLst>
                <a:ext uri="{FF2B5EF4-FFF2-40B4-BE49-F238E27FC236}">
                  <a16:creationId xmlns:a16="http://schemas.microsoft.com/office/drawing/2014/main" id="{BF27B3A5-5205-658B-14CD-9BF7B0BAD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3293" y="1584122"/>
              <a:ext cx="712800" cy="71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17673"/>
                  </a:moveTo>
                  <a:cubicBezTo>
                    <a:pt x="10445" y="17673"/>
                    <a:pt x="10567" y="17618"/>
                    <a:pt x="10656" y="17529"/>
                  </a:cubicBezTo>
                  <a:lnTo>
                    <a:pt x="12620" y="15565"/>
                  </a:lnTo>
                  <a:cubicBezTo>
                    <a:pt x="12709" y="15477"/>
                    <a:pt x="12764" y="15354"/>
                    <a:pt x="12764" y="15218"/>
                  </a:cubicBezTo>
                  <a:cubicBezTo>
                    <a:pt x="12764" y="14947"/>
                    <a:pt x="12544" y="14728"/>
                    <a:pt x="12273" y="14728"/>
                  </a:cubicBezTo>
                  <a:cubicBezTo>
                    <a:pt x="12137" y="14728"/>
                    <a:pt x="12014" y="14782"/>
                    <a:pt x="11926" y="14871"/>
                  </a:cubicBezTo>
                  <a:lnTo>
                    <a:pt x="9962" y="16835"/>
                  </a:lnTo>
                  <a:cubicBezTo>
                    <a:pt x="9873" y="16924"/>
                    <a:pt x="9818" y="17046"/>
                    <a:pt x="9818" y="17183"/>
                  </a:cubicBezTo>
                  <a:cubicBezTo>
                    <a:pt x="9818" y="17453"/>
                    <a:pt x="10038" y="17673"/>
                    <a:pt x="10309" y="17673"/>
                  </a:cubicBezTo>
                  <a:moveTo>
                    <a:pt x="10309" y="20415"/>
                  </a:moveTo>
                  <a:lnTo>
                    <a:pt x="982" y="11088"/>
                  </a:lnTo>
                  <a:lnTo>
                    <a:pt x="982" y="4418"/>
                  </a:lnTo>
                  <a:cubicBezTo>
                    <a:pt x="982" y="4147"/>
                    <a:pt x="1201" y="3927"/>
                    <a:pt x="1473" y="3927"/>
                  </a:cubicBezTo>
                  <a:lnTo>
                    <a:pt x="8142" y="3927"/>
                  </a:lnTo>
                  <a:lnTo>
                    <a:pt x="17469" y="13255"/>
                  </a:lnTo>
                  <a:cubicBezTo>
                    <a:pt x="17469" y="13255"/>
                    <a:pt x="10309" y="20415"/>
                    <a:pt x="10309" y="20415"/>
                  </a:cubicBezTo>
                  <a:close/>
                  <a:moveTo>
                    <a:pt x="8693" y="3090"/>
                  </a:moveTo>
                  <a:cubicBezTo>
                    <a:pt x="8604" y="3001"/>
                    <a:pt x="8481" y="2945"/>
                    <a:pt x="8345" y="2945"/>
                  </a:cubicBezTo>
                  <a:lnTo>
                    <a:pt x="1473" y="2945"/>
                  </a:lnTo>
                  <a:cubicBezTo>
                    <a:pt x="660" y="2945"/>
                    <a:pt x="0" y="3605"/>
                    <a:pt x="0" y="4418"/>
                  </a:cubicBezTo>
                  <a:lnTo>
                    <a:pt x="0" y="11291"/>
                  </a:lnTo>
                  <a:cubicBezTo>
                    <a:pt x="0" y="11427"/>
                    <a:pt x="55" y="11549"/>
                    <a:pt x="144" y="11638"/>
                  </a:cubicBezTo>
                  <a:lnTo>
                    <a:pt x="9962" y="21456"/>
                  </a:lnTo>
                  <a:cubicBezTo>
                    <a:pt x="10051" y="21546"/>
                    <a:pt x="10174" y="21600"/>
                    <a:pt x="10309" y="21600"/>
                  </a:cubicBezTo>
                  <a:cubicBezTo>
                    <a:pt x="10445" y="21600"/>
                    <a:pt x="10567" y="21546"/>
                    <a:pt x="10656" y="21456"/>
                  </a:cubicBezTo>
                  <a:lnTo>
                    <a:pt x="18511" y="13602"/>
                  </a:lnTo>
                  <a:cubicBezTo>
                    <a:pt x="18600" y="13513"/>
                    <a:pt x="18655" y="13390"/>
                    <a:pt x="18655" y="13255"/>
                  </a:cubicBezTo>
                  <a:cubicBezTo>
                    <a:pt x="18655" y="13119"/>
                    <a:pt x="18599" y="12997"/>
                    <a:pt x="18511" y="12908"/>
                  </a:cubicBezTo>
                  <a:cubicBezTo>
                    <a:pt x="18511" y="12908"/>
                    <a:pt x="8693" y="3090"/>
                    <a:pt x="8693" y="3090"/>
                  </a:cubicBezTo>
                  <a:close/>
                  <a:moveTo>
                    <a:pt x="7855" y="15218"/>
                  </a:moveTo>
                  <a:cubicBezTo>
                    <a:pt x="7855" y="15490"/>
                    <a:pt x="8074" y="15709"/>
                    <a:pt x="8345" y="15709"/>
                  </a:cubicBezTo>
                  <a:cubicBezTo>
                    <a:pt x="8481" y="15709"/>
                    <a:pt x="8604" y="15655"/>
                    <a:pt x="8693" y="15565"/>
                  </a:cubicBezTo>
                  <a:lnTo>
                    <a:pt x="9183" y="15074"/>
                  </a:lnTo>
                  <a:cubicBezTo>
                    <a:pt x="9273" y="14986"/>
                    <a:pt x="9327" y="14863"/>
                    <a:pt x="9327" y="14728"/>
                  </a:cubicBezTo>
                  <a:cubicBezTo>
                    <a:pt x="9327" y="14456"/>
                    <a:pt x="9108" y="14236"/>
                    <a:pt x="8836" y="14236"/>
                  </a:cubicBezTo>
                  <a:cubicBezTo>
                    <a:pt x="8701" y="14236"/>
                    <a:pt x="8578" y="14291"/>
                    <a:pt x="8489" y="14381"/>
                  </a:cubicBezTo>
                  <a:lnTo>
                    <a:pt x="7998" y="14871"/>
                  </a:lnTo>
                  <a:cubicBezTo>
                    <a:pt x="7910" y="14961"/>
                    <a:pt x="7855" y="15083"/>
                    <a:pt x="7855" y="15218"/>
                  </a:cubicBezTo>
                  <a:moveTo>
                    <a:pt x="21456" y="9962"/>
                  </a:moveTo>
                  <a:lnTo>
                    <a:pt x="11638" y="144"/>
                  </a:lnTo>
                  <a:cubicBezTo>
                    <a:pt x="11549" y="55"/>
                    <a:pt x="11427" y="0"/>
                    <a:pt x="11291" y="0"/>
                  </a:cubicBezTo>
                  <a:lnTo>
                    <a:pt x="4418" y="0"/>
                  </a:lnTo>
                  <a:cubicBezTo>
                    <a:pt x="3605" y="0"/>
                    <a:pt x="2945" y="660"/>
                    <a:pt x="2945" y="1473"/>
                  </a:cubicBezTo>
                  <a:cubicBezTo>
                    <a:pt x="2945" y="1744"/>
                    <a:pt x="3165" y="1964"/>
                    <a:pt x="3436" y="1964"/>
                  </a:cubicBezTo>
                  <a:cubicBezTo>
                    <a:pt x="3708" y="1964"/>
                    <a:pt x="3927" y="1744"/>
                    <a:pt x="3927" y="1473"/>
                  </a:cubicBezTo>
                  <a:cubicBezTo>
                    <a:pt x="3927" y="1202"/>
                    <a:pt x="4147" y="982"/>
                    <a:pt x="4418" y="982"/>
                  </a:cubicBezTo>
                  <a:lnTo>
                    <a:pt x="11088" y="982"/>
                  </a:lnTo>
                  <a:lnTo>
                    <a:pt x="20415" y="10310"/>
                  </a:lnTo>
                  <a:lnTo>
                    <a:pt x="19289" y="11435"/>
                  </a:lnTo>
                  <a:cubicBezTo>
                    <a:pt x="19201" y="11524"/>
                    <a:pt x="19145" y="11646"/>
                    <a:pt x="19145" y="11782"/>
                  </a:cubicBezTo>
                  <a:cubicBezTo>
                    <a:pt x="19145" y="12053"/>
                    <a:pt x="19366" y="12273"/>
                    <a:pt x="19636" y="12273"/>
                  </a:cubicBezTo>
                  <a:cubicBezTo>
                    <a:pt x="19772" y="12273"/>
                    <a:pt x="19895" y="12218"/>
                    <a:pt x="19983" y="12129"/>
                  </a:cubicBezTo>
                  <a:lnTo>
                    <a:pt x="21456" y="10656"/>
                  </a:lnTo>
                  <a:cubicBezTo>
                    <a:pt x="21545" y="10567"/>
                    <a:pt x="21600" y="10445"/>
                    <a:pt x="21600" y="10310"/>
                  </a:cubicBezTo>
                  <a:cubicBezTo>
                    <a:pt x="21600" y="10174"/>
                    <a:pt x="21545" y="10051"/>
                    <a:pt x="21456" y="9962"/>
                  </a:cubicBezTo>
                  <a:moveTo>
                    <a:pt x="10309" y="13745"/>
                  </a:moveTo>
                  <a:cubicBezTo>
                    <a:pt x="10445" y="13745"/>
                    <a:pt x="10567" y="13691"/>
                    <a:pt x="10656" y="13602"/>
                  </a:cubicBezTo>
                  <a:lnTo>
                    <a:pt x="11638" y="12620"/>
                  </a:lnTo>
                  <a:cubicBezTo>
                    <a:pt x="11727" y="12531"/>
                    <a:pt x="11782" y="12408"/>
                    <a:pt x="11782" y="12273"/>
                  </a:cubicBezTo>
                  <a:cubicBezTo>
                    <a:pt x="11782" y="12002"/>
                    <a:pt x="11562" y="11782"/>
                    <a:pt x="11291" y="11782"/>
                  </a:cubicBezTo>
                  <a:cubicBezTo>
                    <a:pt x="11156" y="11782"/>
                    <a:pt x="11033" y="11837"/>
                    <a:pt x="10944" y="11926"/>
                  </a:cubicBezTo>
                  <a:lnTo>
                    <a:pt x="9962" y="12908"/>
                  </a:lnTo>
                  <a:cubicBezTo>
                    <a:pt x="9873" y="12997"/>
                    <a:pt x="9818" y="13119"/>
                    <a:pt x="9818" y="13255"/>
                  </a:cubicBezTo>
                  <a:cubicBezTo>
                    <a:pt x="9818" y="13526"/>
                    <a:pt x="10038" y="13745"/>
                    <a:pt x="10309" y="13745"/>
                  </a:cubicBezTo>
                  <a:moveTo>
                    <a:pt x="4418" y="7855"/>
                  </a:moveTo>
                  <a:cubicBezTo>
                    <a:pt x="4147" y="7855"/>
                    <a:pt x="3927" y="7635"/>
                    <a:pt x="3927" y="7364"/>
                  </a:cubicBezTo>
                  <a:cubicBezTo>
                    <a:pt x="3927" y="7093"/>
                    <a:pt x="4147" y="6873"/>
                    <a:pt x="4418" y="6873"/>
                  </a:cubicBezTo>
                  <a:cubicBezTo>
                    <a:pt x="4690" y="6873"/>
                    <a:pt x="4909" y="7093"/>
                    <a:pt x="4909" y="7364"/>
                  </a:cubicBezTo>
                  <a:cubicBezTo>
                    <a:pt x="4909" y="7635"/>
                    <a:pt x="4690" y="7855"/>
                    <a:pt x="4418" y="7855"/>
                  </a:cubicBezTo>
                  <a:moveTo>
                    <a:pt x="4418" y="5891"/>
                  </a:moveTo>
                  <a:cubicBezTo>
                    <a:pt x="3605" y="5891"/>
                    <a:pt x="2945" y="6551"/>
                    <a:pt x="2945" y="7364"/>
                  </a:cubicBezTo>
                  <a:cubicBezTo>
                    <a:pt x="2945" y="8177"/>
                    <a:pt x="3605" y="8837"/>
                    <a:pt x="4418" y="8837"/>
                  </a:cubicBezTo>
                  <a:cubicBezTo>
                    <a:pt x="5232" y="8837"/>
                    <a:pt x="5891" y="8177"/>
                    <a:pt x="5891" y="7364"/>
                  </a:cubicBezTo>
                  <a:cubicBezTo>
                    <a:pt x="5891" y="6551"/>
                    <a:pt x="5232" y="5891"/>
                    <a:pt x="4418" y="5891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8092" tIns="38092" rIns="38092" bIns="38092" anchor="ctr"/>
            <a:lstStyle/>
            <a:p>
              <a:pPr defTabSz="45707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98E6B5F-3419-0BE3-BE14-CBCCCAFEE881}"/>
              </a:ext>
            </a:extLst>
          </p:cNvPr>
          <p:cNvGrpSpPr/>
          <p:nvPr/>
        </p:nvGrpSpPr>
        <p:grpSpPr>
          <a:xfrm>
            <a:off x="10934384" y="9389276"/>
            <a:ext cx="2018124" cy="2018648"/>
            <a:chOff x="12311554" y="-868664"/>
            <a:chExt cx="1529720" cy="153011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6F0CC7E-CC16-23CF-F015-0FF95553C4A9}"/>
                </a:ext>
              </a:extLst>
            </p:cNvPr>
            <p:cNvSpPr/>
            <p:nvPr/>
          </p:nvSpPr>
          <p:spPr bwMode="auto">
            <a:xfrm>
              <a:off x="12311554" y="-868664"/>
              <a:ext cx="1529720" cy="1530119"/>
            </a:xfrm>
            <a:prstGeom prst="ellipse">
              <a:avLst/>
            </a:prstGeom>
            <a:solidFill>
              <a:srgbClr val="9BBB5C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3250666">
                <a:defRPr/>
              </a:pPr>
              <a:endParaRPr lang="en-US" sz="9600" dirty="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35" name="Shape 2931">
              <a:extLst>
                <a:ext uri="{FF2B5EF4-FFF2-40B4-BE49-F238E27FC236}">
                  <a16:creationId xmlns:a16="http://schemas.microsoft.com/office/drawing/2014/main" id="{A0A9DE27-40E2-B044-01E5-6EBD19AAA7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60614" y="-406005"/>
              <a:ext cx="831600" cy="604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24" y="4050"/>
                  </a:moveTo>
                  <a:lnTo>
                    <a:pt x="18798" y="5598"/>
                  </a:lnTo>
                  <a:cubicBezTo>
                    <a:pt x="18709" y="5720"/>
                    <a:pt x="18655" y="5889"/>
                    <a:pt x="18655" y="6075"/>
                  </a:cubicBezTo>
                  <a:cubicBezTo>
                    <a:pt x="18655" y="6448"/>
                    <a:pt x="18874" y="6750"/>
                    <a:pt x="19145" y="6750"/>
                  </a:cubicBezTo>
                  <a:cubicBezTo>
                    <a:pt x="19281" y="6750"/>
                    <a:pt x="19404" y="6674"/>
                    <a:pt x="19493" y="6552"/>
                  </a:cubicBezTo>
                  <a:lnTo>
                    <a:pt x="21456" y="3853"/>
                  </a:lnTo>
                  <a:cubicBezTo>
                    <a:pt x="21545" y="3731"/>
                    <a:pt x="21600" y="3562"/>
                    <a:pt x="21600" y="3375"/>
                  </a:cubicBezTo>
                  <a:cubicBezTo>
                    <a:pt x="21600" y="3189"/>
                    <a:pt x="21545" y="3020"/>
                    <a:pt x="21456" y="2898"/>
                  </a:cubicBezTo>
                  <a:lnTo>
                    <a:pt x="19493" y="198"/>
                  </a:lnTo>
                  <a:cubicBezTo>
                    <a:pt x="19403" y="76"/>
                    <a:pt x="19281" y="0"/>
                    <a:pt x="19145" y="0"/>
                  </a:cubicBezTo>
                  <a:cubicBezTo>
                    <a:pt x="18874" y="0"/>
                    <a:pt x="18655" y="303"/>
                    <a:pt x="18655" y="675"/>
                  </a:cubicBezTo>
                  <a:cubicBezTo>
                    <a:pt x="18655" y="862"/>
                    <a:pt x="18709" y="1031"/>
                    <a:pt x="18799" y="1153"/>
                  </a:cubicBezTo>
                  <a:lnTo>
                    <a:pt x="19924" y="2700"/>
                  </a:lnTo>
                  <a:lnTo>
                    <a:pt x="15218" y="2700"/>
                  </a:lnTo>
                  <a:cubicBezTo>
                    <a:pt x="15065" y="2700"/>
                    <a:pt x="14933" y="2803"/>
                    <a:pt x="14843" y="2954"/>
                  </a:cubicBezTo>
                  <a:lnTo>
                    <a:pt x="14838" y="2948"/>
                  </a:lnTo>
                  <a:lnTo>
                    <a:pt x="6149" y="17550"/>
                  </a:lnTo>
                  <a:lnTo>
                    <a:pt x="491" y="17550"/>
                  </a:lnTo>
                  <a:cubicBezTo>
                    <a:pt x="220" y="17550"/>
                    <a:pt x="0" y="17853"/>
                    <a:pt x="0" y="18225"/>
                  </a:cubicBezTo>
                  <a:cubicBezTo>
                    <a:pt x="0" y="18598"/>
                    <a:pt x="220" y="18900"/>
                    <a:pt x="491" y="18900"/>
                  </a:cubicBezTo>
                  <a:lnTo>
                    <a:pt x="6382" y="18900"/>
                  </a:lnTo>
                  <a:cubicBezTo>
                    <a:pt x="6535" y="18900"/>
                    <a:pt x="6667" y="18798"/>
                    <a:pt x="6757" y="18647"/>
                  </a:cubicBezTo>
                  <a:lnTo>
                    <a:pt x="6762" y="18652"/>
                  </a:lnTo>
                  <a:lnTo>
                    <a:pt x="15451" y="4050"/>
                  </a:lnTo>
                  <a:cubicBezTo>
                    <a:pt x="15451" y="4050"/>
                    <a:pt x="19924" y="4050"/>
                    <a:pt x="19924" y="4050"/>
                  </a:cubicBezTo>
                  <a:close/>
                  <a:moveTo>
                    <a:pt x="19493" y="15048"/>
                  </a:moveTo>
                  <a:cubicBezTo>
                    <a:pt x="19403" y="14926"/>
                    <a:pt x="19281" y="14850"/>
                    <a:pt x="19145" y="14850"/>
                  </a:cubicBezTo>
                  <a:cubicBezTo>
                    <a:pt x="18874" y="14850"/>
                    <a:pt x="18655" y="15153"/>
                    <a:pt x="18655" y="15525"/>
                  </a:cubicBezTo>
                  <a:cubicBezTo>
                    <a:pt x="18655" y="15712"/>
                    <a:pt x="18709" y="15880"/>
                    <a:pt x="18798" y="16002"/>
                  </a:cubicBezTo>
                  <a:lnTo>
                    <a:pt x="19924" y="17550"/>
                  </a:lnTo>
                  <a:lnTo>
                    <a:pt x="15451" y="17550"/>
                  </a:lnTo>
                  <a:lnTo>
                    <a:pt x="12386" y="12399"/>
                  </a:lnTo>
                  <a:lnTo>
                    <a:pt x="11751" y="13465"/>
                  </a:lnTo>
                  <a:lnTo>
                    <a:pt x="14838" y="18652"/>
                  </a:lnTo>
                  <a:lnTo>
                    <a:pt x="14843" y="18647"/>
                  </a:lnTo>
                  <a:cubicBezTo>
                    <a:pt x="14933" y="18798"/>
                    <a:pt x="15065" y="18900"/>
                    <a:pt x="15218" y="18900"/>
                  </a:cubicBezTo>
                  <a:lnTo>
                    <a:pt x="19924" y="18900"/>
                  </a:lnTo>
                  <a:lnTo>
                    <a:pt x="18798" y="20448"/>
                  </a:lnTo>
                  <a:cubicBezTo>
                    <a:pt x="18709" y="20570"/>
                    <a:pt x="18655" y="20739"/>
                    <a:pt x="18655" y="20925"/>
                  </a:cubicBezTo>
                  <a:cubicBezTo>
                    <a:pt x="18655" y="21298"/>
                    <a:pt x="18874" y="21600"/>
                    <a:pt x="19145" y="21600"/>
                  </a:cubicBezTo>
                  <a:cubicBezTo>
                    <a:pt x="19281" y="21600"/>
                    <a:pt x="19403" y="21525"/>
                    <a:pt x="19493" y="21402"/>
                  </a:cubicBezTo>
                  <a:lnTo>
                    <a:pt x="21456" y="18702"/>
                  </a:lnTo>
                  <a:cubicBezTo>
                    <a:pt x="21545" y="18580"/>
                    <a:pt x="21600" y="18412"/>
                    <a:pt x="21600" y="18225"/>
                  </a:cubicBezTo>
                  <a:cubicBezTo>
                    <a:pt x="21600" y="18039"/>
                    <a:pt x="21545" y="17870"/>
                    <a:pt x="21456" y="17748"/>
                  </a:cubicBezTo>
                  <a:cubicBezTo>
                    <a:pt x="21456" y="17748"/>
                    <a:pt x="19493" y="15048"/>
                    <a:pt x="19493" y="15048"/>
                  </a:cubicBezTo>
                  <a:close/>
                  <a:moveTo>
                    <a:pt x="491" y="4050"/>
                  </a:moveTo>
                  <a:lnTo>
                    <a:pt x="6148" y="4050"/>
                  </a:lnTo>
                  <a:lnTo>
                    <a:pt x="9214" y="9201"/>
                  </a:lnTo>
                  <a:lnTo>
                    <a:pt x="9849" y="8136"/>
                  </a:lnTo>
                  <a:lnTo>
                    <a:pt x="6762" y="2948"/>
                  </a:lnTo>
                  <a:lnTo>
                    <a:pt x="6756" y="2954"/>
                  </a:lnTo>
                  <a:cubicBezTo>
                    <a:pt x="6667" y="2803"/>
                    <a:pt x="6535" y="2700"/>
                    <a:pt x="6382" y="2700"/>
                  </a:cubicBezTo>
                  <a:lnTo>
                    <a:pt x="491" y="2700"/>
                  </a:lnTo>
                  <a:cubicBezTo>
                    <a:pt x="220" y="2700"/>
                    <a:pt x="0" y="3003"/>
                    <a:pt x="0" y="3375"/>
                  </a:cubicBezTo>
                  <a:cubicBezTo>
                    <a:pt x="0" y="3748"/>
                    <a:pt x="220" y="4050"/>
                    <a:pt x="491" y="4050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38092" tIns="38092" rIns="38092" bIns="38092" anchor="ctr"/>
            <a:lstStyle/>
            <a:p>
              <a:pPr defTabSz="45707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49D6123E-6831-8E7D-D513-2E0A5D60912D}"/>
              </a:ext>
            </a:extLst>
          </p:cNvPr>
          <p:cNvSpPr txBox="1"/>
          <p:nvPr/>
        </p:nvSpPr>
        <p:spPr>
          <a:xfrm>
            <a:off x="13774347" y="9019186"/>
            <a:ext cx="10321646" cy="305859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企业级微服务治理能力</a:t>
            </a:r>
          </a:p>
          <a:p>
            <a:pPr marL="762010" indent="-7620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国内公有云厂商支持的事实标准服务框架</a:t>
            </a:r>
          </a:p>
          <a:p>
            <a:pPr marL="762010" indent="-7620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多年企业实践经验考验，参考用户实践案例</a:t>
            </a:r>
            <a:br>
              <a:rPr lang="zh-CN" altLang="en-US" sz="1868" dirty="0"/>
            </a:br>
            <a:endParaRPr lang="zh-CN" altLang="en-US" sz="1868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1077C9-E6D6-E891-FDD4-B8AEDB0936AB}"/>
              </a:ext>
            </a:extLst>
          </p:cNvPr>
          <p:cNvSpPr txBox="1"/>
          <p:nvPr/>
        </p:nvSpPr>
        <p:spPr>
          <a:xfrm>
            <a:off x="13774344" y="5154965"/>
            <a:ext cx="7580976" cy="25976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面向超大规模微服务集群设计</a:t>
            </a:r>
          </a:p>
          <a:p>
            <a:pPr marL="762010" indent="-7620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极致性能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762010" indent="-7620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横向可扩展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FAD8B72-2643-6A84-41D5-FB4C6EBC774D}"/>
              </a:ext>
            </a:extLst>
          </p:cNvPr>
          <p:cNvSpPr txBox="1"/>
          <p:nvPr/>
        </p:nvSpPr>
        <p:spPr>
          <a:xfrm>
            <a:off x="3951058" y="9019186"/>
            <a:ext cx="6449720" cy="25976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高度可扩展</a:t>
            </a:r>
          </a:p>
          <a:p>
            <a:pPr marL="762010" indent="-7620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强大的拦截扩展</a:t>
            </a:r>
          </a:p>
          <a:p>
            <a:pPr marL="762010" indent="-76201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丰富的组件扩展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2298B6-C676-467E-DD16-177E4EF44DA8}"/>
              </a:ext>
            </a:extLst>
          </p:cNvPr>
          <p:cNvSpPr txBox="1"/>
          <p:nvPr/>
        </p:nvSpPr>
        <p:spPr>
          <a:xfrm>
            <a:off x="1410343" y="3178426"/>
            <a:ext cx="22163318" cy="108920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是一款易用的、提供高性能 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RPC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通信及服务治理能力的微服务开发框架。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7344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07CFCA-3CCD-DFA2-3066-72577815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407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6104AC-2F6D-DFAC-418F-7E1F6B2783FC}"/>
              </a:ext>
            </a:extLst>
          </p:cNvPr>
          <p:cNvSpPr txBox="1"/>
          <p:nvPr/>
        </p:nvSpPr>
        <p:spPr>
          <a:xfrm>
            <a:off x="1399329" y="1955143"/>
            <a:ext cx="7071428" cy="117943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defTabSz="156466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一、</a:t>
            </a:r>
            <a:r>
              <a:rPr lang="en-US" altLang="zh-CN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Dubbo</a:t>
            </a:r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 是什么</a:t>
            </a:r>
          </a:p>
        </p:txBody>
      </p:sp>
      <p:pic>
        <p:nvPicPr>
          <p:cNvPr id="1035" name="图片 1034">
            <a:extLst>
              <a:ext uri="{FF2B5EF4-FFF2-40B4-BE49-F238E27FC236}">
                <a16:creationId xmlns:a16="http://schemas.microsoft.com/office/drawing/2014/main" id="{5FF1FCE7-58ED-2338-3DD2-B2872F6AA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414" y="4467508"/>
            <a:ext cx="11260252" cy="5777964"/>
          </a:xfrm>
          <a:prstGeom prst="rect">
            <a:avLst/>
          </a:prstGeom>
        </p:spPr>
      </p:pic>
      <p:pic>
        <p:nvPicPr>
          <p:cNvPr id="1066" name="图片 1065">
            <a:extLst>
              <a:ext uri="{FF2B5EF4-FFF2-40B4-BE49-F238E27FC236}">
                <a16:creationId xmlns:a16="http://schemas.microsoft.com/office/drawing/2014/main" id="{CA00527C-432D-0199-757D-CADE386E6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961" y="4723034"/>
            <a:ext cx="10948854" cy="52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7352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EB62D3-76E2-5235-9B69-DC6C7FE54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407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06104AC-2F6D-DFAC-418F-7E1F6B2783FC}"/>
              </a:ext>
            </a:extLst>
          </p:cNvPr>
          <p:cNvSpPr txBox="1"/>
          <p:nvPr/>
        </p:nvSpPr>
        <p:spPr>
          <a:xfrm>
            <a:off x="1399329" y="1955143"/>
            <a:ext cx="7071428" cy="117943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2" tIns="96332" rIns="96332" bIns="96332" numCol="1" spcCol="38100" rtlCol="0" anchor="ctr">
            <a:spAutoFit/>
          </a:bodyPr>
          <a:lstStyle/>
          <a:p>
            <a:pPr defTabSz="156466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一、</a:t>
            </a:r>
            <a:r>
              <a:rPr lang="en-US" altLang="zh-CN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Dubbo</a:t>
            </a:r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 是什么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67F24D-3018-C24C-00A3-3892DB606977}"/>
              </a:ext>
            </a:extLst>
          </p:cNvPr>
          <p:cNvSpPr txBox="1"/>
          <p:nvPr/>
        </p:nvSpPr>
        <p:spPr>
          <a:xfrm>
            <a:off x="1399329" y="5089712"/>
            <a:ext cx="22163318" cy="453707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基于 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HTTP/2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 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协议以及面向代理 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的编程体验。</a:t>
            </a:r>
          </a:p>
          <a:p>
            <a:pPr marL="762010" indent="-76201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多语言 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SDK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实现，涵盖 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Java</a:t>
            </a:r>
            <a:r>
              <a:rPr lang="zh-CN" altLang="e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Golang</a:t>
            </a:r>
            <a:r>
              <a:rPr lang="zh-CN" altLang="e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en" altLang="zh-CN" sz="3734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Javascript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等，更多语言实现将会陆续发布。</a:t>
            </a:r>
          </a:p>
          <a:p>
            <a:pPr marL="762010" indent="-76201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灵活的适配与扩展能力，可轻松与微服务体系其他组件如 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Tracing</a:t>
            </a:r>
            <a:r>
              <a:rPr lang="zh-CN" altLang="e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Transaction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等适配。</a:t>
            </a:r>
          </a:p>
          <a:p>
            <a:pPr marL="762010" indent="-76201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 Mesh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解决方案，同时支持 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Sidecar</a:t>
            </a:r>
            <a:r>
              <a:rPr lang="zh-CN" altLang="e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en" altLang="zh-CN" sz="3734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Proxyless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等灵活的 </a:t>
            </a:r>
            <a:r>
              <a:rPr lang="en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Mesh 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部署方案。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37FDEB-0F83-FDC2-C18B-631CC4DB1904}"/>
              </a:ext>
            </a:extLst>
          </p:cNvPr>
          <p:cNvSpPr txBox="1"/>
          <p:nvPr/>
        </p:nvSpPr>
        <p:spPr>
          <a:xfrm>
            <a:off x="1399329" y="3543210"/>
            <a:ext cx="22163318" cy="115506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sz="3734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zh-CN" altLang="en-US" sz="4000" dirty="0">
                <a:solidFill>
                  <a:srgbClr val="222222"/>
                </a:solidFill>
                <a:latin typeface="open sans" panose="020B0606030504020204" pitchFamily="34" charset="0"/>
              </a:rPr>
              <a:t>作为一站式的微服务解决方案提供：</a:t>
            </a:r>
            <a:endParaRPr lang="en-US" altLang="zh-CN" sz="3734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759963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9B6522-4BAE-3683-7199-8D58DFDC2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407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D8F64FD-5F97-9DC8-3BE9-D638504D7863}"/>
              </a:ext>
            </a:extLst>
          </p:cNvPr>
          <p:cNvSpPr txBox="1"/>
          <p:nvPr/>
        </p:nvSpPr>
        <p:spPr>
          <a:xfrm>
            <a:off x="1399330" y="1955142"/>
            <a:ext cx="3426197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二、现状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23F560-50AF-30FC-5DAC-366AE1A56AA0}"/>
              </a:ext>
            </a:extLst>
          </p:cNvPr>
          <p:cNvSpPr txBox="1"/>
          <p:nvPr/>
        </p:nvSpPr>
        <p:spPr>
          <a:xfrm>
            <a:off x="7651204" y="10765561"/>
            <a:ext cx="9081592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algn="ctr"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大规模微服务的首选框架</a:t>
            </a:r>
            <a:endParaRPr lang="zh-CN" altLang="en-US" sz="6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Helvetica Neue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F29A0E-C083-D56B-BE4C-CCC03249D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3"/>
          <a:stretch/>
        </p:blipFill>
        <p:spPr>
          <a:xfrm>
            <a:off x="4147907" y="3758265"/>
            <a:ext cx="2064875" cy="20580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A181AC0-C006-95AB-112F-DE014EE52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537" y="4246556"/>
            <a:ext cx="5210920" cy="1081512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AB16ACEB-3DC3-63CA-C4B3-447E0CE4D862}"/>
              </a:ext>
            </a:extLst>
          </p:cNvPr>
          <p:cNvSpPr/>
          <p:nvPr/>
        </p:nvSpPr>
        <p:spPr>
          <a:xfrm>
            <a:off x="7032463" y="4246556"/>
            <a:ext cx="1317643" cy="1179429"/>
          </a:xfrm>
          <a:prstGeom prst="rightArrow">
            <a:avLst/>
          </a:prstGeom>
          <a:solidFill>
            <a:schemeClr val="accent1">
              <a:lumOff val="13529"/>
            </a:schemeClr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331" tIns="96331" rIns="96331" bIns="96331" numCol="1" spcCol="38100" rtlCol="0" anchor="ctr">
            <a:spAutoFit/>
          </a:bodyPr>
          <a:lstStyle/>
          <a:p>
            <a:pPr algn="ctr" defTabSz="1564660" hangingPunct="0"/>
            <a:endParaRPr lang="zh-CN" altLang="en-US" sz="5867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B98279-A001-7F3E-8BCB-5AB7E651971B}"/>
              </a:ext>
            </a:extLst>
          </p:cNvPr>
          <p:cNvSpPr txBox="1"/>
          <p:nvPr/>
        </p:nvSpPr>
        <p:spPr>
          <a:xfrm>
            <a:off x="16234853" y="4279701"/>
            <a:ext cx="6253895" cy="1015217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algn="ctr" defTabSz="1564660" hangingPunct="0"/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双十一核心全面升级</a:t>
            </a:r>
            <a:endParaRPr lang="zh-CN" altLang="en-US" sz="5333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Helvetica Neue"/>
            </a:endParaRPr>
          </a:p>
        </p:txBody>
      </p:sp>
      <p:pic>
        <p:nvPicPr>
          <p:cNvPr id="1030" name="Picture 6" descr="中国工商银行(美国)介绍_电话_地址_营业时间-洛杉矶最大的华人商家资讯平台">
            <a:extLst>
              <a:ext uri="{FF2B5EF4-FFF2-40B4-BE49-F238E27FC236}">
                <a16:creationId xmlns:a16="http://schemas.microsoft.com/office/drawing/2014/main" id="{A1CBAF7B-FEA8-32C3-BB7E-A6FCC4DC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111" y="6858001"/>
            <a:ext cx="2748792" cy="27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携程集团- 校园招聘">
            <a:extLst>
              <a:ext uri="{FF2B5EF4-FFF2-40B4-BE49-F238E27FC236}">
                <a16:creationId xmlns:a16="http://schemas.microsoft.com/office/drawing/2014/main" id="{083B61F3-B804-1502-243C-39253FE48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603" y="6858000"/>
            <a:ext cx="2748795" cy="274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有赞微商城_电商开店营销解决方案- 做生意，找有赞">
            <a:extLst>
              <a:ext uri="{FF2B5EF4-FFF2-40B4-BE49-F238E27FC236}">
                <a16:creationId xmlns:a16="http://schemas.microsoft.com/office/drawing/2014/main" id="{92EB4114-64EF-A8FC-5C79-EA7F95843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4100" y="7354348"/>
            <a:ext cx="1756093" cy="17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8270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851829-F5E7-3828-BE6E-3AD431E4C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89"/>
            <a:ext cx="24384000" cy="137407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B45B4A-5630-A22F-9CC4-173DA4F3DE1E}"/>
              </a:ext>
            </a:extLst>
          </p:cNvPr>
          <p:cNvSpPr txBox="1"/>
          <p:nvPr/>
        </p:nvSpPr>
        <p:spPr>
          <a:xfrm>
            <a:off x="2821932" y="4179871"/>
            <a:ext cx="18740136" cy="7580796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331" tIns="96331" rIns="96331" bIns="96331" numCol="1" spcCol="38100" rtlCol="0" anchor="ctr">
            <a:spAutoFit/>
          </a:bodyPr>
          <a:lstStyle/>
          <a:p>
            <a:pPr marL="914411" indent="-914411" defTabSz="156466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上手：开发了一个接口之后，如何快速测试？</a:t>
            </a:r>
            <a:endParaRPr lang="en-US" altLang="zh-CN" sz="5333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Helvetica Neue"/>
            </a:endParaRPr>
          </a:p>
          <a:p>
            <a:pPr marL="914411" indent="-914411" defTabSz="15646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协作：跨多团队开发，如何高效共享接口文档？</a:t>
            </a:r>
          </a:p>
          <a:p>
            <a:pPr marL="914411" indent="-914411" defTabSz="15646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测试：如何在 </a:t>
            </a:r>
            <a:r>
              <a:rPr lang="en-US" altLang="zh-CN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CI / CD </a:t>
            </a:r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流程中验证 </a:t>
            </a:r>
            <a:r>
              <a:rPr lang="en-US" altLang="zh-CN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Dubbo </a:t>
            </a:r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的接口功能？</a:t>
            </a:r>
          </a:p>
          <a:p>
            <a:pPr marL="914411" indent="-914411" defTabSz="15646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部署：从 </a:t>
            </a:r>
            <a:r>
              <a:rPr lang="en" altLang="zh-CN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Quick Start </a:t>
            </a:r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之后如何落地，上生产？</a:t>
            </a:r>
          </a:p>
          <a:p>
            <a:pPr marL="914411" indent="-914411" defTabSz="15646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运维</a:t>
            </a:r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：如何用好 </a:t>
            </a:r>
            <a:r>
              <a:rPr lang="en" altLang="zh-CN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Dubbo Admin </a:t>
            </a:r>
            <a:r>
              <a:rPr lang="zh-CN" altLang="en-US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？</a:t>
            </a:r>
            <a:endParaRPr lang="en-US" altLang="zh-CN" sz="5333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Helvetica Neue"/>
            </a:endParaRPr>
          </a:p>
          <a:p>
            <a:pPr marL="914411" indent="-914411" defTabSz="156466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5333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……</a:t>
            </a:r>
            <a:endParaRPr lang="zh-CN" altLang="en-US" sz="5333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Helvetica Neue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8F64FD-5F97-9DC8-3BE9-D638504D7863}"/>
              </a:ext>
            </a:extLst>
          </p:cNvPr>
          <p:cNvSpPr txBox="1"/>
          <p:nvPr/>
        </p:nvSpPr>
        <p:spPr>
          <a:xfrm>
            <a:off x="1399328" y="1955142"/>
            <a:ext cx="11120611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二、现状 </a:t>
            </a:r>
            <a:r>
              <a:rPr lang="en-US" altLang="zh-CN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——</a:t>
            </a:r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入门</a:t>
            </a:r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用户的问题</a:t>
            </a:r>
          </a:p>
        </p:txBody>
      </p:sp>
    </p:spTree>
    <p:extLst>
      <p:ext uri="{BB962C8B-B14F-4D97-AF65-F5344CB8AC3E}">
        <p14:creationId xmlns:p14="http://schemas.microsoft.com/office/powerpoint/2010/main" val="215717398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1DE2D10-2F9F-A7B2-5045-926B36185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48"/>
            <a:ext cx="24378738" cy="137377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B45B4A-5630-A22F-9CC4-173DA4F3DE1E}"/>
              </a:ext>
            </a:extLst>
          </p:cNvPr>
          <p:cNvSpPr txBox="1"/>
          <p:nvPr/>
        </p:nvSpPr>
        <p:spPr>
          <a:xfrm>
            <a:off x="2549069" y="4735323"/>
            <a:ext cx="7465765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algn="ctr"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老用户升级比例不高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C13B8-492E-1F45-714F-006061441616}"/>
              </a:ext>
            </a:extLst>
          </p:cNvPr>
          <p:cNvSpPr txBox="1"/>
          <p:nvPr/>
        </p:nvSpPr>
        <p:spPr>
          <a:xfrm>
            <a:off x="2549072" y="7075411"/>
            <a:ext cx="7465765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algn="ctr"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新用户门槛越来越高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99B22C-E61A-5507-51BD-32A0A6C26C32}"/>
              </a:ext>
            </a:extLst>
          </p:cNvPr>
          <p:cNvSpPr txBox="1"/>
          <p:nvPr/>
        </p:nvSpPr>
        <p:spPr>
          <a:xfrm>
            <a:off x="2549070" y="9400950"/>
            <a:ext cx="9081592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algn="ctr" defTabSz="1564660" hangingPunct="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社区声音传递不到开发者</a:t>
            </a:r>
            <a:endParaRPr lang="zh-CN" altLang="en-US" sz="6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Helvetica Neue"/>
            </a:endParaRPr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1C51B353-E356-DB1C-A8F8-B3F9C4CC5293}"/>
              </a:ext>
            </a:extLst>
          </p:cNvPr>
          <p:cNvSpPr/>
          <p:nvPr/>
        </p:nvSpPr>
        <p:spPr>
          <a:xfrm>
            <a:off x="10881243" y="4960889"/>
            <a:ext cx="749419" cy="2908184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243837" tIns="121917" rIns="243837" bIns="121917" numCol="1" spcCol="38100" rtlCol="0" anchor="t">
            <a:noAutofit/>
          </a:bodyPr>
          <a:lstStyle/>
          <a:p>
            <a:pPr defTabSz="2438430" latinLnBrk="1" hangingPunct="0"/>
            <a:endParaRPr lang="zh-CN" altLang="en-US" sz="480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6F3B66-BFA0-ABCA-3AF6-8B053F93230C}"/>
              </a:ext>
            </a:extLst>
          </p:cNvPr>
          <p:cNvSpPr txBox="1"/>
          <p:nvPr/>
        </p:nvSpPr>
        <p:spPr>
          <a:xfrm>
            <a:off x="13388481" y="5825267"/>
            <a:ext cx="5849938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algn="ctr" defTabSz="1564660" hangingPunct="0"/>
            <a:r>
              <a:rPr lang="zh-CN" altLang="en-US" sz="6400" dirty="0">
                <a:solidFill>
                  <a:srgbClr val="0070C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易用性、稳定性</a:t>
            </a:r>
            <a:endParaRPr lang="zh-CN" altLang="en-US" sz="6400" dirty="0">
              <a:solidFill>
                <a:srgbClr val="0070C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Helvetica Neue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2A6A33-86E0-B033-54AF-6B80644E4A9E}"/>
              </a:ext>
            </a:extLst>
          </p:cNvPr>
          <p:cNvSpPr txBox="1"/>
          <p:nvPr/>
        </p:nvSpPr>
        <p:spPr>
          <a:xfrm>
            <a:off x="1399329" y="1955142"/>
            <a:ext cx="8696871" cy="1179428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6331" tIns="96331" rIns="96331" bIns="96331" numCol="1" spcCol="38100" rtlCol="0" anchor="ctr">
            <a:spAutoFit/>
          </a:bodyPr>
          <a:lstStyle/>
          <a:p>
            <a:pPr defTabSz="1564660"/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二、现状 </a:t>
            </a:r>
            <a:r>
              <a:rPr lang="en-US" altLang="zh-CN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——</a:t>
            </a:r>
            <a:r>
              <a:rPr lang="zh-CN" altLang="en-US" sz="6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Helvetica Neue"/>
              </a:rPr>
              <a:t> 原因分析</a:t>
            </a:r>
          </a:p>
        </p:txBody>
      </p:sp>
    </p:spTree>
    <p:extLst>
      <p:ext uri="{BB962C8B-B14F-4D97-AF65-F5344CB8AC3E}">
        <p14:creationId xmlns:p14="http://schemas.microsoft.com/office/powerpoint/2010/main" val="309529889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6A00"/>
      </a:accent1>
      <a:accent2>
        <a:srgbClr val="FFB61A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{3E305907-B623-1A4B-AF3A-1EAD15E90FE2}tf10001076</Template>
  <TotalTime>144</TotalTime>
  <Words>660</Words>
  <Application>Microsoft Macintosh PowerPoint</Application>
  <PresentationFormat>自定义</PresentationFormat>
  <Paragraphs>129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Microsoft YaHei</vt:lpstr>
      <vt:lpstr>Microsoft YaHei</vt:lpstr>
      <vt:lpstr>Alibaba PuHuiTi 2 55 Regular</vt:lpstr>
      <vt:lpstr>Alibaba PuHuiTi 2.0 55 Regular</vt:lpstr>
      <vt:lpstr>Alibaba PuHuiTi M</vt:lpstr>
      <vt:lpstr>Alibaba PuHuiTi R</vt:lpstr>
      <vt:lpstr>Alibaba Sans 102</vt:lpstr>
      <vt:lpstr>Arial</vt:lpstr>
      <vt:lpstr>Calibri</vt:lpstr>
      <vt:lpstr>Gill Sans</vt:lpstr>
      <vt:lpstr>Helvetica Neue</vt:lpstr>
      <vt:lpstr>Lato Light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宝明</dc:creator>
  <cp:lastModifiedBy>Microsoft Office User</cp:lastModifiedBy>
  <cp:revision>540</cp:revision>
  <dcterms:created xsi:type="dcterms:W3CDTF">2022-11-28T03:13:23Z</dcterms:created>
  <dcterms:modified xsi:type="dcterms:W3CDTF">2022-12-02T11:28:05Z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E6636BC20180234D78A0072836F0BEB032B9B20D17555BB0ADD98B30B1332BD33B44B738C1667B0122692508384636EBBC1921DA41D07B811BBFC2E178BE14DC24FB39ADEF25845744D22EF763B243DEA84CE91C764D20D3689C419F05DE4CC8D8962D9F0E3</vt:lpwstr>
  </property>
  <property fmtid="{D5CDD505-2E9C-101B-9397-08002B2CF9AE}" pid="3" name="property2">
    <vt:lpwstr>E6636BC20180234D78A0072836F0B3B062B9B207100DDB20A0D98F39B16C2BA34B43BC38C168AB0122592F0838465CEB921921FAF1D0ABC11BBFC26B7F4E1ADA24FB2EADD526949754C728F767A2439F9FD0E9157C626057A81A5197EE01DCA8DD06229F4E3</vt:lpwstr>
  </property>
  <property fmtid="{D5CDD505-2E9C-101B-9397-08002B2CF9AE}" pid="4" name="property3">
    <vt:lpwstr>E6636BC20180234D78A0072836F0B99012B9B2041CBB0BD0AED9843CB1E92B759B4BB3387161DB0A22092008384687EBAD09218A11D00BB11BBFC253752E1BD324F50EAD8127E48704882AE76E224046D963E4B175990FA048DEA195FADFAC88D9862B9F9E3</vt:lpwstr>
  </property>
  <property fmtid="{D5CDD505-2E9C-101B-9397-08002B2CF9AE}" pid="5" name="property4">
    <vt:lpwstr>E6636BC20180234D78A0072836F0BE8092B9B20C1995FBB0AAD98B33B1032B25BB4EBB387163FB0F22C92E08384670EB2809215AC1D0FBA11BBFC2437A1E1FD724F5F8AD632564B7B4FF2ED7684240538A9CE0BE76481F81688BF19F28E95C98DFE620900E3</vt:lpwstr>
  </property>
  <property fmtid="{D5CDD505-2E9C-101B-9397-08002B2CF9AE}" pid="6" name="property5">
    <vt:lpwstr>E6636BC20180234D78A0072836F0BC5042B9B2071914ABA0AFD98A36B1312BA09B46B338D169DB042219260838466CEBCA09217A11D0EBD11BBFC21D70AE1BD124F79CADC02084A7F49B2BF76E924D54EB27EF457D2D6E7658AE919C47F25C58DA8624926E3</vt:lpwstr>
  </property>
  <property fmtid="{D5CDD505-2E9C-101B-9397-08002B2CF9AE}" pid="7" name="property6">
    <vt:lpwstr>E6636BC20180234D78A0072836F0B1F0B2B9B20C194F3BB0ADD98331B1C62B51CB43B838C16E8B0E22C92408C8468EEBE509210AC1D04BD11BBFC228762E2FD824FCBAAD1124B6E784AF2DE761024E5537DCE27771BF55E7D8EF319F2F7D5C28DEE626942E3</vt:lpwstr>
  </property>
  <property fmtid="{D5CDD505-2E9C-101B-9397-08002B2CF9AE}" pid="8" name="property7">
    <vt:lpwstr>E6636BC20180234D78A0072836F0BEC032B9B20719E7ABD0A4D98930B1B12B712B41B8383169AB0722192908C8467AEB500921AA91D06BC11BBFC236721E20D524FF49AD4320F65744DB2EA767924C574BB3E271732605D208AA119547C05C28DCF62D9E0E3</vt:lpwstr>
  </property>
  <property fmtid="{D5CDD505-2E9C-101B-9397-08002B2CF9AE}" pid="9" name="property8">
    <vt:lpwstr>BBAAD9C20180234D78A0072836F0B3D0F2B9B20F17062BA0AED98A36B1592BA12B4DB63861636B0F22592308C84635EBDA09217A31D0EBC11BBFC2117CBE2DD124FE92AD4F2776A7040728C7604243DF3CC7E0757D97657F5887C19CEC514C28DAD62A9F4E3</vt:lpwstr>
  </property>
  <property fmtid="{D5CDD505-2E9C-101B-9397-08002B2CF9AE}" pid="10" name="property9">
    <vt:lpwstr>BBAAD96301B94B49125E2171A1A062D4C94DDB382D918ED1F8E93BB06143F2D129092979881007386133AB01D141FBACD8408281B5087F78A7F93BBEC330B2A8B641B8B65FB4B3F45A5D56C62FE5D9B873A12FF3BEB7B235512D2507674D74F1DA22C7F894C8CA2CE14516026FC0A97C0F2E945117541F0C89B</vt:lpwstr>
  </property>
  <property fmtid="{D5CDD505-2E9C-101B-9397-08002B2CF9AE}" pid="11" name="KSOProductBuildVer">
    <vt:lpwstr>1033-3.1.4.5932</vt:lpwstr>
  </property>
</Properties>
</file>